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53"/>
  </p:notesMasterIdLst>
  <p:sldIdLst>
    <p:sldId id="352" r:id="rId2"/>
    <p:sldId id="351" r:id="rId3"/>
    <p:sldId id="350" r:id="rId4"/>
    <p:sldId id="349" r:id="rId5"/>
    <p:sldId id="353" r:id="rId6"/>
    <p:sldId id="354" r:id="rId7"/>
    <p:sldId id="355" r:id="rId8"/>
    <p:sldId id="356" r:id="rId9"/>
    <p:sldId id="357" r:id="rId10"/>
    <p:sldId id="358" r:id="rId11"/>
    <p:sldId id="359" r:id="rId12"/>
    <p:sldId id="360" r:id="rId13"/>
    <p:sldId id="361" r:id="rId14"/>
    <p:sldId id="388" r:id="rId15"/>
    <p:sldId id="389" r:id="rId16"/>
    <p:sldId id="390" r:id="rId17"/>
    <p:sldId id="392" r:id="rId18"/>
    <p:sldId id="391" r:id="rId19"/>
    <p:sldId id="393" r:id="rId20"/>
    <p:sldId id="362" r:id="rId21"/>
    <p:sldId id="363" r:id="rId22"/>
    <p:sldId id="364" r:id="rId23"/>
    <p:sldId id="366" r:id="rId24"/>
    <p:sldId id="367" r:id="rId25"/>
    <p:sldId id="396" r:id="rId26"/>
    <p:sldId id="397" r:id="rId27"/>
    <p:sldId id="398" r:id="rId28"/>
    <p:sldId id="400" r:id="rId29"/>
    <p:sldId id="368" r:id="rId30"/>
    <p:sldId id="369" r:id="rId31"/>
    <p:sldId id="370" r:id="rId32"/>
    <p:sldId id="402" r:id="rId33"/>
    <p:sldId id="371" r:id="rId34"/>
    <p:sldId id="372" r:id="rId35"/>
    <p:sldId id="373" r:id="rId36"/>
    <p:sldId id="374" r:id="rId37"/>
    <p:sldId id="405" r:id="rId38"/>
    <p:sldId id="406" r:id="rId39"/>
    <p:sldId id="375" r:id="rId40"/>
    <p:sldId id="407" r:id="rId41"/>
    <p:sldId id="376" r:id="rId42"/>
    <p:sldId id="408" r:id="rId43"/>
    <p:sldId id="377" r:id="rId44"/>
    <p:sldId id="378" r:id="rId45"/>
    <p:sldId id="379" r:id="rId46"/>
    <p:sldId id="380" r:id="rId47"/>
    <p:sldId id="381" r:id="rId48"/>
    <p:sldId id="382" r:id="rId49"/>
    <p:sldId id="409" r:id="rId50"/>
    <p:sldId id="410" r:id="rId51"/>
    <p:sldId id="383"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8"/>
    <p:restoredTop sz="90492"/>
  </p:normalViewPr>
  <p:slideViewPr>
    <p:cSldViewPr snapToGrid="0" snapToObjects="1">
      <p:cViewPr varScale="1">
        <p:scale>
          <a:sx n="193" d="100"/>
          <a:sy n="193" d="100"/>
        </p:scale>
        <p:origin x="944"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4/6/18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a:t>
            </a:fld>
            <a:endParaRPr lang="en-US"/>
          </a:p>
        </p:txBody>
      </p:sp>
    </p:spTree>
    <p:extLst>
      <p:ext uri="{BB962C8B-B14F-4D97-AF65-F5344CB8AC3E}">
        <p14:creationId xmlns:p14="http://schemas.microsoft.com/office/powerpoint/2010/main" val="2128482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12</a:t>
            </a:fld>
            <a:endParaRPr lang="en-US"/>
          </a:p>
        </p:txBody>
      </p:sp>
    </p:spTree>
    <p:extLst>
      <p:ext uri="{BB962C8B-B14F-4D97-AF65-F5344CB8AC3E}">
        <p14:creationId xmlns:p14="http://schemas.microsoft.com/office/powerpoint/2010/main" val="1122769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13</a:t>
            </a:fld>
            <a:endParaRPr lang="en-US"/>
          </a:p>
        </p:txBody>
      </p:sp>
    </p:spTree>
    <p:extLst>
      <p:ext uri="{BB962C8B-B14F-4D97-AF65-F5344CB8AC3E}">
        <p14:creationId xmlns:p14="http://schemas.microsoft.com/office/powerpoint/2010/main" val="694185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14</a:t>
            </a:fld>
            <a:endParaRPr lang="en-US"/>
          </a:p>
        </p:txBody>
      </p:sp>
    </p:spTree>
    <p:extLst>
      <p:ext uri="{BB962C8B-B14F-4D97-AF65-F5344CB8AC3E}">
        <p14:creationId xmlns:p14="http://schemas.microsoft.com/office/powerpoint/2010/main" val="1859667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15</a:t>
            </a:fld>
            <a:endParaRPr lang="en-US"/>
          </a:p>
        </p:txBody>
      </p:sp>
    </p:spTree>
    <p:extLst>
      <p:ext uri="{BB962C8B-B14F-4D97-AF65-F5344CB8AC3E}">
        <p14:creationId xmlns:p14="http://schemas.microsoft.com/office/powerpoint/2010/main" val="1277033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16</a:t>
            </a:fld>
            <a:endParaRPr lang="en-US"/>
          </a:p>
        </p:txBody>
      </p:sp>
    </p:spTree>
    <p:extLst>
      <p:ext uri="{BB962C8B-B14F-4D97-AF65-F5344CB8AC3E}">
        <p14:creationId xmlns:p14="http://schemas.microsoft.com/office/powerpoint/2010/main" val="2133029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17</a:t>
            </a:fld>
            <a:endParaRPr lang="en-US"/>
          </a:p>
        </p:txBody>
      </p:sp>
    </p:spTree>
    <p:extLst>
      <p:ext uri="{BB962C8B-B14F-4D97-AF65-F5344CB8AC3E}">
        <p14:creationId xmlns:p14="http://schemas.microsoft.com/office/powerpoint/2010/main" val="1937039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18</a:t>
            </a:fld>
            <a:endParaRPr lang="en-US"/>
          </a:p>
        </p:txBody>
      </p:sp>
    </p:spTree>
    <p:extLst>
      <p:ext uri="{BB962C8B-B14F-4D97-AF65-F5344CB8AC3E}">
        <p14:creationId xmlns:p14="http://schemas.microsoft.com/office/powerpoint/2010/main" val="778479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19</a:t>
            </a:fld>
            <a:endParaRPr lang="en-US"/>
          </a:p>
        </p:txBody>
      </p:sp>
    </p:spTree>
    <p:extLst>
      <p:ext uri="{BB962C8B-B14F-4D97-AF65-F5344CB8AC3E}">
        <p14:creationId xmlns:p14="http://schemas.microsoft.com/office/powerpoint/2010/main" val="983848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20</a:t>
            </a:fld>
            <a:endParaRPr lang="en-US"/>
          </a:p>
        </p:txBody>
      </p:sp>
    </p:spTree>
    <p:extLst>
      <p:ext uri="{BB962C8B-B14F-4D97-AF65-F5344CB8AC3E}">
        <p14:creationId xmlns:p14="http://schemas.microsoft.com/office/powerpoint/2010/main" val="308255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21</a:t>
            </a:fld>
            <a:endParaRPr lang="en-US"/>
          </a:p>
        </p:txBody>
      </p:sp>
    </p:spTree>
    <p:extLst>
      <p:ext uri="{BB962C8B-B14F-4D97-AF65-F5344CB8AC3E}">
        <p14:creationId xmlns:p14="http://schemas.microsoft.com/office/powerpoint/2010/main" val="68353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a:t>
            </a:fld>
            <a:endParaRPr lang="en-US"/>
          </a:p>
        </p:txBody>
      </p:sp>
    </p:spTree>
    <p:extLst>
      <p:ext uri="{BB962C8B-B14F-4D97-AF65-F5344CB8AC3E}">
        <p14:creationId xmlns:p14="http://schemas.microsoft.com/office/powerpoint/2010/main" val="835022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22</a:t>
            </a:fld>
            <a:endParaRPr lang="en-US"/>
          </a:p>
        </p:txBody>
      </p:sp>
    </p:spTree>
    <p:extLst>
      <p:ext uri="{BB962C8B-B14F-4D97-AF65-F5344CB8AC3E}">
        <p14:creationId xmlns:p14="http://schemas.microsoft.com/office/powerpoint/2010/main" val="1533691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23</a:t>
            </a:fld>
            <a:endParaRPr lang="en-US"/>
          </a:p>
        </p:txBody>
      </p:sp>
    </p:spTree>
    <p:extLst>
      <p:ext uri="{BB962C8B-B14F-4D97-AF65-F5344CB8AC3E}">
        <p14:creationId xmlns:p14="http://schemas.microsoft.com/office/powerpoint/2010/main" val="457676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24</a:t>
            </a:fld>
            <a:endParaRPr lang="en-US"/>
          </a:p>
        </p:txBody>
      </p:sp>
    </p:spTree>
    <p:extLst>
      <p:ext uri="{BB962C8B-B14F-4D97-AF65-F5344CB8AC3E}">
        <p14:creationId xmlns:p14="http://schemas.microsoft.com/office/powerpoint/2010/main" val="1435525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25</a:t>
            </a:fld>
            <a:endParaRPr lang="en-US"/>
          </a:p>
        </p:txBody>
      </p:sp>
    </p:spTree>
    <p:extLst>
      <p:ext uri="{BB962C8B-B14F-4D97-AF65-F5344CB8AC3E}">
        <p14:creationId xmlns:p14="http://schemas.microsoft.com/office/powerpoint/2010/main" val="1787196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26</a:t>
            </a:fld>
            <a:endParaRPr lang="en-US"/>
          </a:p>
        </p:txBody>
      </p:sp>
    </p:spTree>
    <p:extLst>
      <p:ext uri="{BB962C8B-B14F-4D97-AF65-F5344CB8AC3E}">
        <p14:creationId xmlns:p14="http://schemas.microsoft.com/office/powerpoint/2010/main" val="1826627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27</a:t>
            </a:fld>
            <a:endParaRPr lang="en-US"/>
          </a:p>
        </p:txBody>
      </p:sp>
    </p:spTree>
    <p:extLst>
      <p:ext uri="{BB962C8B-B14F-4D97-AF65-F5344CB8AC3E}">
        <p14:creationId xmlns:p14="http://schemas.microsoft.com/office/powerpoint/2010/main" val="1456419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28</a:t>
            </a:fld>
            <a:endParaRPr lang="en-US"/>
          </a:p>
        </p:txBody>
      </p:sp>
    </p:spTree>
    <p:extLst>
      <p:ext uri="{BB962C8B-B14F-4D97-AF65-F5344CB8AC3E}">
        <p14:creationId xmlns:p14="http://schemas.microsoft.com/office/powerpoint/2010/main" val="1636958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29</a:t>
            </a:fld>
            <a:endParaRPr lang="en-US"/>
          </a:p>
        </p:txBody>
      </p:sp>
    </p:spTree>
    <p:extLst>
      <p:ext uri="{BB962C8B-B14F-4D97-AF65-F5344CB8AC3E}">
        <p14:creationId xmlns:p14="http://schemas.microsoft.com/office/powerpoint/2010/main" val="197457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30</a:t>
            </a:fld>
            <a:endParaRPr lang="en-US"/>
          </a:p>
        </p:txBody>
      </p:sp>
    </p:spTree>
    <p:extLst>
      <p:ext uri="{BB962C8B-B14F-4D97-AF65-F5344CB8AC3E}">
        <p14:creationId xmlns:p14="http://schemas.microsoft.com/office/powerpoint/2010/main" val="1767110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31</a:t>
            </a:fld>
            <a:endParaRPr lang="en-US"/>
          </a:p>
        </p:txBody>
      </p:sp>
    </p:spTree>
    <p:extLst>
      <p:ext uri="{BB962C8B-B14F-4D97-AF65-F5344CB8AC3E}">
        <p14:creationId xmlns:p14="http://schemas.microsoft.com/office/powerpoint/2010/main" val="1010014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5</a:t>
            </a:fld>
            <a:endParaRPr lang="en-US"/>
          </a:p>
        </p:txBody>
      </p:sp>
    </p:spTree>
    <p:extLst>
      <p:ext uri="{BB962C8B-B14F-4D97-AF65-F5344CB8AC3E}">
        <p14:creationId xmlns:p14="http://schemas.microsoft.com/office/powerpoint/2010/main" val="312197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32</a:t>
            </a:fld>
            <a:endParaRPr lang="en-US"/>
          </a:p>
        </p:txBody>
      </p:sp>
    </p:spTree>
    <p:extLst>
      <p:ext uri="{BB962C8B-B14F-4D97-AF65-F5344CB8AC3E}">
        <p14:creationId xmlns:p14="http://schemas.microsoft.com/office/powerpoint/2010/main" val="300229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33</a:t>
            </a:fld>
            <a:endParaRPr lang="en-US"/>
          </a:p>
        </p:txBody>
      </p:sp>
    </p:spTree>
    <p:extLst>
      <p:ext uri="{BB962C8B-B14F-4D97-AF65-F5344CB8AC3E}">
        <p14:creationId xmlns:p14="http://schemas.microsoft.com/office/powerpoint/2010/main" val="1396768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34</a:t>
            </a:fld>
            <a:endParaRPr lang="en-US"/>
          </a:p>
        </p:txBody>
      </p:sp>
    </p:spTree>
    <p:extLst>
      <p:ext uri="{BB962C8B-B14F-4D97-AF65-F5344CB8AC3E}">
        <p14:creationId xmlns:p14="http://schemas.microsoft.com/office/powerpoint/2010/main" val="880492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35</a:t>
            </a:fld>
            <a:endParaRPr lang="en-US"/>
          </a:p>
        </p:txBody>
      </p:sp>
    </p:spTree>
    <p:extLst>
      <p:ext uri="{BB962C8B-B14F-4D97-AF65-F5344CB8AC3E}">
        <p14:creationId xmlns:p14="http://schemas.microsoft.com/office/powerpoint/2010/main" val="1820965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36</a:t>
            </a:fld>
            <a:endParaRPr lang="en-US"/>
          </a:p>
        </p:txBody>
      </p:sp>
    </p:spTree>
    <p:extLst>
      <p:ext uri="{BB962C8B-B14F-4D97-AF65-F5344CB8AC3E}">
        <p14:creationId xmlns:p14="http://schemas.microsoft.com/office/powerpoint/2010/main" val="1950148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37</a:t>
            </a:fld>
            <a:endParaRPr lang="en-US"/>
          </a:p>
        </p:txBody>
      </p:sp>
    </p:spTree>
    <p:extLst>
      <p:ext uri="{BB962C8B-B14F-4D97-AF65-F5344CB8AC3E}">
        <p14:creationId xmlns:p14="http://schemas.microsoft.com/office/powerpoint/2010/main" val="2007550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38</a:t>
            </a:fld>
            <a:endParaRPr lang="en-US"/>
          </a:p>
        </p:txBody>
      </p:sp>
    </p:spTree>
    <p:extLst>
      <p:ext uri="{BB962C8B-B14F-4D97-AF65-F5344CB8AC3E}">
        <p14:creationId xmlns:p14="http://schemas.microsoft.com/office/powerpoint/2010/main" val="1344992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39</a:t>
            </a:fld>
            <a:endParaRPr lang="en-US"/>
          </a:p>
        </p:txBody>
      </p:sp>
    </p:spTree>
    <p:extLst>
      <p:ext uri="{BB962C8B-B14F-4D97-AF65-F5344CB8AC3E}">
        <p14:creationId xmlns:p14="http://schemas.microsoft.com/office/powerpoint/2010/main" val="353673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40</a:t>
            </a:fld>
            <a:endParaRPr lang="en-US"/>
          </a:p>
        </p:txBody>
      </p:sp>
    </p:spTree>
    <p:extLst>
      <p:ext uri="{BB962C8B-B14F-4D97-AF65-F5344CB8AC3E}">
        <p14:creationId xmlns:p14="http://schemas.microsoft.com/office/powerpoint/2010/main" val="881039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41</a:t>
            </a:fld>
            <a:endParaRPr lang="en-US"/>
          </a:p>
        </p:txBody>
      </p:sp>
    </p:spTree>
    <p:extLst>
      <p:ext uri="{BB962C8B-B14F-4D97-AF65-F5344CB8AC3E}">
        <p14:creationId xmlns:p14="http://schemas.microsoft.com/office/powerpoint/2010/main" val="21785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6</a:t>
            </a:fld>
            <a:endParaRPr lang="en-US"/>
          </a:p>
        </p:txBody>
      </p:sp>
    </p:spTree>
    <p:extLst>
      <p:ext uri="{BB962C8B-B14F-4D97-AF65-F5344CB8AC3E}">
        <p14:creationId xmlns:p14="http://schemas.microsoft.com/office/powerpoint/2010/main" val="1252025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42</a:t>
            </a:fld>
            <a:endParaRPr lang="en-US"/>
          </a:p>
        </p:txBody>
      </p:sp>
    </p:spTree>
    <p:extLst>
      <p:ext uri="{BB962C8B-B14F-4D97-AF65-F5344CB8AC3E}">
        <p14:creationId xmlns:p14="http://schemas.microsoft.com/office/powerpoint/2010/main" val="47279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43</a:t>
            </a:fld>
            <a:endParaRPr lang="en-US"/>
          </a:p>
        </p:txBody>
      </p:sp>
    </p:spTree>
    <p:extLst>
      <p:ext uri="{BB962C8B-B14F-4D97-AF65-F5344CB8AC3E}">
        <p14:creationId xmlns:p14="http://schemas.microsoft.com/office/powerpoint/2010/main" val="1999337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44</a:t>
            </a:fld>
            <a:endParaRPr lang="en-US"/>
          </a:p>
        </p:txBody>
      </p:sp>
    </p:spTree>
    <p:extLst>
      <p:ext uri="{BB962C8B-B14F-4D97-AF65-F5344CB8AC3E}">
        <p14:creationId xmlns:p14="http://schemas.microsoft.com/office/powerpoint/2010/main" val="2094613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45</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46</a:t>
            </a:fld>
            <a:endParaRPr lang="en-US"/>
          </a:p>
        </p:txBody>
      </p:sp>
    </p:spTree>
    <p:extLst>
      <p:ext uri="{BB962C8B-B14F-4D97-AF65-F5344CB8AC3E}">
        <p14:creationId xmlns:p14="http://schemas.microsoft.com/office/powerpoint/2010/main" val="1612270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47</a:t>
            </a:fld>
            <a:endParaRPr lang="en-US"/>
          </a:p>
        </p:txBody>
      </p:sp>
    </p:spTree>
    <p:extLst>
      <p:ext uri="{BB962C8B-B14F-4D97-AF65-F5344CB8AC3E}">
        <p14:creationId xmlns:p14="http://schemas.microsoft.com/office/powerpoint/2010/main" val="843180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48</a:t>
            </a:fld>
            <a:endParaRPr lang="en-US"/>
          </a:p>
        </p:txBody>
      </p:sp>
    </p:spTree>
    <p:extLst>
      <p:ext uri="{BB962C8B-B14F-4D97-AF65-F5344CB8AC3E}">
        <p14:creationId xmlns:p14="http://schemas.microsoft.com/office/powerpoint/2010/main" val="1250701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49</a:t>
            </a:fld>
            <a:endParaRPr lang="en-US"/>
          </a:p>
        </p:txBody>
      </p:sp>
    </p:spTree>
    <p:extLst>
      <p:ext uri="{BB962C8B-B14F-4D97-AF65-F5344CB8AC3E}">
        <p14:creationId xmlns:p14="http://schemas.microsoft.com/office/powerpoint/2010/main" val="1932138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50</a:t>
            </a:fld>
            <a:endParaRPr lang="en-US"/>
          </a:p>
        </p:txBody>
      </p:sp>
    </p:spTree>
    <p:extLst>
      <p:ext uri="{BB962C8B-B14F-4D97-AF65-F5344CB8AC3E}">
        <p14:creationId xmlns:p14="http://schemas.microsoft.com/office/powerpoint/2010/main" val="1976564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51</a:t>
            </a:fld>
            <a:endParaRPr lang="en-US"/>
          </a:p>
        </p:txBody>
      </p:sp>
    </p:spTree>
    <p:extLst>
      <p:ext uri="{BB962C8B-B14F-4D97-AF65-F5344CB8AC3E}">
        <p14:creationId xmlns:p14="http://schemas.microsoft.com/office/powerpoint/2010/main" val="38947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7</a:t>
            </a:fld>
            <a:endParaRPr lang="en-US"/>
          </a:p>
        </p:txBody>
      </p:sp>
    </p:spTree>
    <p:extLst>
      <p:ext uri="{BB962C8B-B14F-4D97-AF65-F5344CB8AC3E}">
        <p14:creationId xmlns:p14="http://schemas.microsoft.com/office/powerpoint/2010/main" val="102236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8</a:t>
            </a:fld>
            <a:endParaRPr lang="en-US"/>
          </a:p>
        </p:txBody>
      </p:sp>
    </p:spTree>
    <p:extLst>
      <p:ext uri="{BB962C8B-B14F-4D97-AF65-F5344CB8AC3E}">
        <p14:creationId xmlns:p14="http://schemas.microsoft.com/office/powerpoint/2010/main" val="183355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9</a:t>
            </a:fld>
            <a:endParaRPr lang="en-US"/>
          </a:p>
        </p:txBody>
      </p:sp>
    </p:spTree>
    <p:extLst>
      <p:ext uri="{BB962C8B-B14F-4D97-AF65-F5344CB8AC3E}">
        <p14:creationId xmlns:p14="http://schemas.microsoft.com/office/powerpoint/2010/main" val="686973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10</a:t>
            </a:fld>
            <a:endParaRPr lang="en-US"/>
          </a:p>
        </p:txBody>
      </p:sp>
    </p:spTree>
    <p:extLst>
      <p:ext uri="{BB962C8B-B14F-4D97-AF65-F5344CB8AC3E}">
        <p14:creationId xmlns:p14="http://schemas.microsoft.com/office/powerpoint/2010/main" val="592603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11</a:t>
            </a:fld>
            <a:endParaRPr lang="en-US"/>
          </a:p>
        </p:txBody>
      </p:sp>
    </p:spTree>
    <p:extLst>
      <p:ext uri="{BB962C8B-B14F-4D97-AF65-F5344CB8AC3E}">
        <p14:creationId xmlns:p14="http://schemas.microsoft.com/office/powerpoint/2010/main" val="919214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4/6/18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4/6/18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4/6/18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4/6/18</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290.png"/><Relationship Id="rId7"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4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0.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pPr algn="ctr"/>
            <a:r>
              <a:rPr lang="en-US" sz="2800" b="1" dirty="0">
                <a:latin typeface="Arial"/>
                <a:cs typeface="Arial"/>
              </a:rPr>
              <a:t>Solving a System of Linear Equations</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4</a:t>
            </a:r>
          </a:p>
        </p:txBody>
      </p:sp>
    </p:spTree>
    <p:extLst>
      <p:ext uri="{BB962C8B-B14F-4D97-AF65-F5344CB8AC3E}">
        <p14:creationId xmlns:p14="http://schemas.microsoft.com/office/powerpoint/2010/main" val="172290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Gaussian Elimination:</a:t>
            </a:r>
            <a:br>
              <a:rPr lang="en-US" b="1" i="1" dirty="0">
                <a:latin typeface="Arial" charset="0"/>
                <a:ea typeface="Arial" charset="0"/>
                <a:cs typeface="Arial" charset="0"/>
              </a:rPr>
            </a:br>
            <a:br>
              <a:rPr lang="en-US" b="1" i="1" dirty="0">
                <a:latin typeface="Arial" charset="0"/>
                <a:ea typeface="Arial" charset="0"/>
                <a:cs typeface="Arial" charset="0"/>
              </a:rPr>
            </a:br>
            <a:r>
              <a:rPr lang="en-US" dirty="0">
                <a:latin typeface="Arial" charset="0"/>
                <a:ea typeface="Arial" charset="0"/>
                <a:cs typeface="Arial" charset="0"/>
              </a:rPr>
              <a:t>Gaussian Elimination:</a:t>
            </a:r>
          </a:p>
          <a:p>
            <a:pPr marL="45720" indent="0">
              <a:buNone/>
            </a:pPr>
            <a:r>
              <a:rPr lang="en-US" dirty="0">
                <a:latin typeface="Arial" charset="0"/>
                <a:ea typeface="Arial" charset="0"/>
                <a:cs typeface="Arial" charset="0"/>
              </a:rPr>
              <a:t>Here the full set of linear equations is manipulated to be in upper triangular form – which can then be solved using back substitution. Given: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sp>
        <p:nvSpPr>
          <p:cNvPr id="2" name="TextBox 1"/>
          <p:cNvSpPr txBox="1"/>
          <p:nvPr/>
        </p:nvSpPr>
        <p:spPr>
          <a:xfrm>
            <a:off x="4114800" y="2973493"/>
            <a:ext cx="65" cy="276999"/>
          </a:xfrm>
          <a:prstGeom prst="rect">
            <a:avLst/>
          </a:prstGeom>
          <a:noFill/>
        </p:spPr>
        <p:txBody>
          <a:bodyPr wrap="none" lIns="0" tIns="0" rIns="0" bIns="0" rtlCol="0">
            <a:spAutoFit/>
          </a:bodyPr>
          <a:lstStyle/>
          <a:p>
            <a:endParaRPr lang="en-US" dirty="0"/>
          </a:p>
        </p:txBody>
      </p:sp>
      <p:pic>
        <p:nvPicPr>
          <p:cNvPr id="5" name="Picture 2" descr="\\172.16.3.215\data4\Graphics\Powerpoint\WILEY WORK\GILAT\Final Files\ch04\gilat_3e_eq_04_10.jpg"/>
          <p:cNvPicPr>
            <a:picLocks noChangeAspect="1" noChangeArrowheads="1"/>
          </p:cNvPicPr>
          <p:nvPr/>
        </p:nvPicPr>
        <p:blipFill>
          <a:blip r:embed="rId3"/>
          <a:stretch>
            <a:fillRect/>
          </a:stretch>
        </p:blipFill>
        <p:spPr bwMode="auto">
          <a:xfrm>
            <a:off x="629920" y="5365759"/>
            <a:ext cx="6482927" cy="1278063"/>
          </a:xfrm>
          <a:prstGeom prst="rect">
            <a:avLst/>
          </a:prstGeom>
          <a:noFill/>
        </p:spPr>
      </p:pic>
      <p:pic>
        <p:nvPicPr>
          <p:cNvPr id="6" name="Picture 2" descr="Z:\Newmedia\Wiley\jira\bcs1095\Gilat3e\Work\Missing Images\gilat_3e_fig_04_07.jpg"/>
          <p:cNvPicPr>
            <a:picLocks noChangeAspect="1" noChangeArrowheads="1"/>
          </p:cNvPicPr>
          <p:nvPr/>
        </p:nvPicPr>
        <p:blipFill>
          <a:blip r:embed="rId4"/>
          <a:srcRect/>
          <a:stretch>
            <a:fillRect/>
          </a:stretch>
        </p:blipFill>
        <p:spPr bwMode="auto">
          <a:xfrm>
            <a:off x="629920" y="2842209"/>
            <a:ext cx="3230880" cy="1846217"/>
          </a:xfrm>
          <a:prstGeom prst="rect">
            <a:avLst/>
          </a:prstGeom>
          <a:noFill/>
        </p:spPr>
      </p:pic>
    </p:spTree>
    <p:extLst>
      <p:ext uri="{BB962C8B-B14F-4D97-AF65-F5344CB8AC3E}">
        <p14:creationId xmlns:p14="http://schemas.microsoft.com/office/powerpoint/2010/main" val="1060789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Gaussian Elimination:</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then manipulate the system of equations into an equivalent system which takes the form:</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Z:\Newmedia\Wiley\jira\bcs1095\Gilat3e\Work\Missing Images\gilat_3e_fig_04_08.jpg"/>
          <p:cNvPicPr>
            <a:picLocks noChangeAspect="1" noChangeArrowheads="1"/>
          </p:cNvPicPr>
          <p:nvPr/>
        </p:nvPicPr>
        <p:blipFill>
          <a:blip r:embed="rId3"/>
          <a:srcRect/>
          <a:stretch>
            <a:fillRect/>
          </a:stretch>
        </p:blipFill>
        <p:spPr bwMode="auto">
          <a:xfrm>
            <a:off x="657014" y="2362623"/>
            <a:ext cx="3495040" cy="1877544"/>
          </a:xfrm>
          <a:prstGeom prst="rect">
            <a:avLst/>
          </a:prstGeom>
          <a:noFill/>
        </p:spPr>
      </p:pic>
      <p:pic>
        <p:nvPicPr>
          <p:cNvPr id="5" name="Picture 2" descr="\\172.16.3.215\data4\Graphics\Powerpoint\WILEY WORK\GILAT\Final Files\ch04\gilat_3e_eq_04_11.jpg"/>
          <p:cNvPicPr>
            <a:picLocks noChangeAspect="1" noChangeArrowheads="1"/>
          </p:cNvPicPr>
          <p:nvPr/>
        </p:nvPicPr>
        <p:blipFill>
          <a:blip r:embed="rId4"/>
          <a:stretch>
            <a:fillRect/>
          </a:stretch>
        </p:blipFill>
        <p:spPr bwMode="auto">
          <a:xfrm>
            <a:off x="657014" y="4985174"/>
            <a:ext cx="6890380" cy="1343624"/>
          </a:xfrm>
          <a:prstGeom prst="rect">
            <a:avLst/>
          </a:prstGeom>
          <a:noFill/>
        </p:spPr>
      </p:pic>
    </p:spTree>
    <p:extLst>
      <p:ext uri="{BB962C8B-B14F-4D97-AF65-F5344CB8AC3E}">
        <p14:creationId xmlns:p14="http://schemas.microsoft.com/office/powerpoint/2010/main" val="74843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Gaussian Elimination:</a:t>
                </a:r>
              </a:p>
              <a:p>
                <a:pPr marL="45720" indent="0">
                  <a:buNone/>
                </a:pPr>
                <a:br>
                  <a:rPr lang="en-US" b="1" i="1" dirty="0">
                    <a:latin typeface="Arial" charset="0"/>
                    <a:ea typeface="Arial" charset="0"/>
                    <a:cs typeface="Arial" charset="0"/>
                  </a:rPr>
                </a:br>
                <a:r>
                  <a:rPr lang="en-US" dirty="0">
                    <a:latin typeface="Arial" charset="0"/>
                    <a:ea typeface="Arial" charset="0"/>
                    <a:cs typeface="Arial" charset="0"/>
                  </a:rPr>
                  <a:t>We take the first equation (4.10a), called, in this instance, the ‘pivot equation’ and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i="1">
                            <a:latin typeface="Cambria Math" charset="0"/>
                            <a:ea typeface="Arial" charset="0"/>
                            <a:cs typeface="Arial" charset="0"/>
                          </a:rPr>
                          <m:t>11</m:t>
                        </m:r>
                      </m:sub>
                    </m:sSub>
                  </m:oMath>
                </a14:m>
                <a:r>
                  <a:rPr lang="en-US" dirty="0">
                    <a:latin typeface="Arial" charset="0"/>
                    <a:ea typeface="Arial" charset="0"/>
                    <a:cs typeface="Arial" charset="0"/>
                  </a:rPr>
                  <a:t>is called the ‘pivot coefficient’ or ‘pivot element’. The pivot element is always a diagonal element.</a:t>
                </a:r>
                <a:br>
                  <a:rPr lang="en-US" dirty="0">
                    <a:latin typeface="Arial" charset="0"/>
                    <a:ea typeface="Arial" charset="0"/>
                    <a:cs typeface="Arial" charset="0"/>
                  </a:rPr>
                </a:br>
                <a:r>
                  <a:rPr lang="en-US" dirty="0">
                    <a:latin typeface="Arial" charset="0"/>
                    <a:ea typeface="Arial" charset="0"/>
                    <a:cs typeface="Arial" charset="0"/>
                  </a:rPr>
                  <a:t>We multiply the pivot equation (4.10a) by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𝑚</m:t>
                        </m:r>
                      </m:e>
                      <m:sub>
                        <m:r>
                          <a:rPr lang="en-GB" b="0" i="1" smtClean="0">
                            <a:latin typeface="Cambria Math" charset="0"/>
                            <a:ea typeface="Arial" charset="0"/>
                            <a:cs typeface="Arial" charset="0"/>
                          </a:rPr>
                          <m:t>21</m:t>
                        </m:r>
                      </m:sub>
                    </m:sSub>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21</m:t>
                            </m:r>
                          </m:sub>
                        </m:sSub>
                      </m:num>
                      <m:den>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11</m:t>
                            </m:r>
                          </m:sub>
                        </m:sSub>
                      </m:den>
                    </m:f>
                    <m:r>
                      <a:rPr lang="en-GB" b="0" i="0" smtClean="0">
                        <a:latin typeface="Cambria Math" charset="0"/>
                        <a:ea typeface="Arial" charset="0"/>
                        <a:cs typeface="Arial" charset="0"/>
                      </a:rPr>
                      <m:t> </m:t>
                    </m:r>
                  </m:oMath>
                </a14:m>
                <a:r>
                  <a:rPr lang="en-US" dirty="0">
                    <a:latin typeface="Arial" charset="0"/>
                    <a:ea typeface="Arial" charset="0"/>
                    <a:cs typeface="Arial" charset="0"/>
                  </a:rPr>
                  <a:t>. The resulting equation is subtracted from the second equation (4.10b) thus eliminating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The pivot equation is unchanged and the new second equation (the result of the subtraction) now has new coefficients. The same process, using the first equation as the pivot equation and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i="1">
                            <a:latin typeface="Cambria Math" charset="0"/>
                            <a:ea typeface="Arial" charset="0"/>
                            <a:cs typeface="Arial" charset="0"/>
                          </a:rPr>
                          <m:t>11</m:t>
                        </m:r>
                      </m:sub>
                    </m:sSub>
                  </m:oMath>
                </a14:m>
                <a:r>
                  <a:rPr lang="en-US" dirty="0">
                    <a:latin typeface="Arial" charset="0"/>
                    <a:ea typeface="Arial" charset="0"/>
                    <a:cs typeface="Arial" charset="0"/>
                  </a:rPr>
                  <a:t> as the pivot element, is used to eliminate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from all the subsequent equations using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𝑚</m:t>
                        </m:r>
                      </m:e>
                      <m:sub>
                        <m:r>
                          <a:rPr lang="en-GB" b="0" i="1" smtClean="0">
                            <a:latin typeface="Cambria Math" charset="0"/>
                            <a:ea typeface="Arial" charset="0"/>
                            <a:cs typeface="Arial" charset="0"/>
                          </a:rPr>
                          <m:t>𝑖</m:t>
                        </m:r>
                        <m:r>
                          <a:rPr lang="en-GB" i="1">
                            <a:latin typeface="Cambria Math" charset="0"/>
                            <a:ea typeface="Arial" charset="0"/>
                            <a:cs typeface="Arial" charset="0"/>
                          </a:rPr>
                          <m:t>1</m:t>
                        </m:r>
                      </m:sub>
                    </m:sSub>
                    <m:r>
                      <a:rPr lang="en-GB" i="1">
                        <a:latin typeface="Cambria Math" charset="0"/>
                        <a:ea typeface="Arial" charset="0"/>
                        <a:cs typeface="Arial" charset="0"/>
                      </a:rPr>
                      <m:t>=</m:t>
                    </m:r>
                    <m:f>
                      <m:fPr>
                        <m:ctrlPr>
                          <a:rPr lang="bg-BG" i="1">
                            <a:latin typeface="Cambria Math" panose="02040503050406030204" pitchFamily="18" charset="0"/>
                            <a:ea typeface="Arial" charset="0"/>
                            <a:cs typeface="Arial" charset="0"/>
                          </a:rPr>
                        </m:ctrlPr>
                      </m:fPr>
                      <m:num>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b="0" i="1" smtClean="0">
                                <a:latin typeface="Cambria Math" charset="0"/>
                                <a:ea typeface="Arial" charset="0"/>
                                <a:cs typeface="Arial" charset="0"/>
                              </a:rPr>
                              <m:t>𝑖</m:t>
                            </m:r>
                            <m:r>
                              <a:rPr lang="en-GB" i="1">
                                <a:latin typeface="Cambria Math" charset="0"/>
                                <a:ea typeface="Arial" charset="0"/>
                                <a:cs typeface="Arial" charset="0"/>
                              </a:rPr>
                              <m:t>1</m:t>
                            </m:r>
                          </m:sub>
                        </m:sSub>
                      </m:num>
                      <m:den>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b="0" i="1" smtClean="0">
                                <a:latin typeface="Cambria Math" charset="0"/>
                                <a:ea typeface="Arial" charset="0"/>
                                <a:cs typeface="Arial" charset="0"/>
                              </a:rPr>
                              <m:t>1</m:t>
                            </m:r>
                            <m:r>
                              <a:rPr lang="en-GB" i="1">
                                <a:latin typeface="Cambria Math" charset="0"/>
                                <a:ea typeface="Arial" charset="0"/>
                                <a:cs typeface="Arial" charset="0"/>
                              </a:rPr>
                              <m:t>1</m:t>
                            </m:r>
                          </m:sub>
                        </m:sSub>
                      </m:den>
                    </m:f>
                  </m:oMath>
                </a14:m>
                <a:r>
                  <a:rPr lang="en-US" dirty="0">
                    <a:latin typeface="Arial" charset="0"/>
                    <a:ea typeface="Arial" charset="0"/>
                    <a:cs typeface="Arial" charset="0"/>
                  </a:rPr>
                  <a:t> for the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𝑖</m:t>
                        </m:r>
                      </m:e>
                      <m:sup>
                        <m:r>
                          <a:rPr lang="en-GB" b="0" i="1" smtClean="0">
                            <a:latin typeface="Cambria Math" charset="0"/>
                            <a:ea typeface="Arial" charset="0"/>
                            <a:cs typeface="Arial" charset="0"/>
                          </a:rPr>
                          <m:t>𝑡h</m:t>
                        </m:r>
                      </m:sup>
                    </m:sSup>
                  </m:oMath>
                </a14:m>
                <a:r>
                  <a:rPr lang="en-US" dirty="0">
                    <a:latin typeface="Arial" charset="0"/>
                    <a:ea typeface="Arial" charset="0"/>
                    <a:cs typeface="Arial" charset="0"/>
                  </a:rPr>
                  <a:t>equation giving:</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or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745"/>
                </a:stretch>
              </a:blipFill>
            </p:spPr>
            <p:txBody>
              <a:bodyPr/>
              <a:lstStyle/>
              <a:p>
                <a:r>
                  <a:rPr lang="en-US">
                    <a:noFill/>
                  </a:rPr>
                  <a:t> </a:t>
                </a:r>
              </a:p>
            </p:txBody>
          </p:sp>
        </mc:Fallback>
      </mc:AlternateContent>
      <p:pic>
        <p:nvPicPr>
          <p:cNvPr id="5" name="Picture 2" descr="Z:\Newmedia\Wiley\jira\bcs1095\Gilat3e\Work\Missing Images\gilat_3e_fig_04_11.jpg"/>
          <p:cNvPicPr>
            <a:picLocks noChangeAspect="1" noChangeArrowheads="1"/>
          </p:cNvPicPr>
          <p:nvPr/>
        </p:nvPicPr>
        <p:blipFill>
          <a:blip r:embed="rId4"/>
          <a:srcRect/>
          <a:stretch>
            <a:fillRect/>
          </a:stretch>
        </p:blipFill>
        <p:spPr bwMode="auto">
          <a:xfrm>
            <a:off x="657015" y="5405706"/>
            <a:ext cx="2485813" cy="1370526"/>
          </a:xfrm>
          <a:prstGeom prst="rect">
            <a:avLst/>
          </a:prstGeom>
          <a:noFill/>
        </p:spPr>
      </p:pic>
      <p:pic>
        <p:nvPicPr>
          <p:cNvPr id="6" name="Picture 2" descr="\\172.16.3.215\data4\Graphics\Powerpoint\WILEY WORK\GILAT\Final Files\ch04\gilat_3e_eq_04_12.jpg"/>
          <p:cNvPicPr>
            <a:picLocks noChangeAspect="1" noChangeArrowheads="1"/>
          </p:cNvPicPr>
          <p:nvPr/>
        </p:nvPicPr>
        <p:blipFill>
          <a:blip r:embed="rId5"/>
          <a:stretch>
            <a:fillRect/>
          </a:stretch>
        </p:blipFill>
        <p:spPr bwMode="auto">
          <a:xfrm>
            <a:off x="4185919" y="5565354"/>
            <a:ext cx="4660900" cy="902217"/>
          </a:xfrm>
          <a:prstGeom prst="rect">
            <a:avLst/>
          </a:prstGeom>
          <a:noFill/>
        </p:spPr>
      </p:pic>
    </p:spTree>
    <p:extLst>
      <p:ext uri="{BB962C8B-B14F-4D97-AF65-F5344CB8AC3E}">
        <p14:creationId xmlns:p14="http://schemas.microsoft.com/office/powerpoint/2010/main" val="1174705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Gaussian Elimination:</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process is now repeated operating on the third and subsequent equations using the second as the pivot equation and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22</m:t>
                        </m:r>
                      </m:sub>
                    </m:sSub>
                  </m:oMath>
                </a14:m>
                <a:r>
                  <a:rPr lang="en-US" dirty="0">
                    <a:latin typeface="Arial" charset="0"/>
                    <a:ea typeface="Arial" charset="0"/>
                    <a:cs typeface="Arial" charset="0"/>
                  </a:rPr>
                  <a:t> as the pivot element thus eliminating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from these equations.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Continuing in this fashion yields an upper triangular system which can be solved using back substitution.</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Problems with zero or near-zero pivoting elements can be remedied by changing the order of the system of equations such that no zero or near-zero elements appear on the diagonal.. This process is known as ‘pivoting’.</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673"/>
                </a:stretch>
              </a:blipFill>
            </p:spPr>
            <p:txBody>
              <a:bodyPr/>
              <a:lstStyle/>
              <a:p>
                <a:r>
                  <a:rPr lang="en-US">
                    <a:noFill/>
                  </a:rPr>
                  <a:t> </a:t>
                </a:r>
              </a:p>
            </p:txBody>
          </p:sp>
        </mc:Fallback>
      </mc:AlternateContent>
    </p:spTree>
    <p:extLst>
      <p:ext uri="{BB962C8B-B14F-4D97-AF65-F5344CB8AC3E}">
        <p14:creationId xmlns:p14="http://schemas.microsoft.com/office/powerpoint/2010/main" val="736651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81" t="44642" r="12425" b="9333"/>
          <a:stretch/>
        </p:blipFill>
        <p:spPr>
          <a:xfrm>
            <a:off x="135467" y="1104054"/>
            <a:ext cx="4375573" cy="315637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330" t="8519" r="6247" b="13160"/>
          <a:stretch/>
        </p:blipFill>
        <p:spPr>
          <a:xfrm>
            <a:off x="4653280" y="1104054"/>
            <a:ext cx="4355254" cy="5371253"/>
          </a:xfrm>
          <a:prstGeom prst="rect">
            <a:avLst/>
          </a:prstGeom>
        </p:spPr>
      </p:pic>
    </p:spTree>
    <p:extLst>
      <p:ext uri="{BB962C8B-B14F-4D97-AF65-F5344CB8AC3E}">
        <p14:creationId xmlns:p14="http://schemas.microsoft.com/office/powerpoint/2010/main" val="196299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781" t="31506" r="12425" b="11210"/>
          <a:stretch/>
        </p:blipFill>
        <p:spPr>
          <a:xfrm>
            <a:off x="161507" y="1117600"/>
            <a:ext cx="4375573" cy="392853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081" t="8592" r="6250" b="16247"/>
          <a:stretch/>
        </p:blipFill>
        <p:spPr>
          <a:xfrm>
            <a:off x="4630997" y="1117600"/>
            <a:ext cx="4368800" cy="5154507"/>
          </a:xfrm>
          <a:prstGeom prst="rect">
            <a:avLst/>
          </a:prstGeom>
        </p:spPr>
      </p:pic>
    </p:spTree>
    <p:extLst>
      <p:ext uri="{BB962C8B-B14F-4D97-AF65-F5344CB8AC3E}">
        <p14:creationId xmlns:p14="http://schemas.microsoft.com/office/powerpoint/2010/main" val="184068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327" t="8691" r="6126" b="9234"/>
          <a:stretch/>
        </p:blipFill>
        <p:spPr>
          <a:xfrm>
            <a:off x="198234" y="1098750"/>
            <a:ext cx="4362026" cy="562864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781" t="8592" r="12549" b="17630"/>
          <a:stretch/>
        </p:blipFill>
        <p:spPr>
          <a:xfrm>
            <a:off x="4714168" y="1098750"/>
            <a:ext cx="4368800" cy="5059680"/>
          </a:xfrm>
          <a:prstGeom prst="rect">
            <a:avLst/>
          </a:prstGeom>
        </p:spPr>
      </p:pic>
    </p:spTree>
    <p:extLst>
      <p:ext uri="{BB962C8B-B14F-4D97-AF65-F5344CB8AC3E}">
        <p14:creationId xmlns:p14="http://schemas.microsoft.com/office/powerpoint/2010/main" val="717906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Gauss-Jordan Elimination:</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Gauss-Jordan Elimination Method is similar to Gaussian Elimination except that:</a:t>
            </a:r>
          </a:p>
          <a:p>
            <a:pPr marL="45720" indent="0">
              <a:buNone/>
            </a:pPr>
            <a:r>
              <a:rPr lang="en-US" dirty="0">
                <a:latin typeface="Arial" charset="0"/>
                <a:ea typeface="Arial" charset="0"/>
                <a:cs typeface="Arial" charset="0"/>
              </a:rPr>
              <a:t>1. 	The pivot equation is </a:t>
            </a:r>
            <a:r>
              <a:rPr lang="en-US" dirty="0" err="1">
                <a:latin typeface="Arial" charset="0"/>
                <a:ea typeface="Arial" charset="0"/>
                <a:cs typeface="Arial" charset="0"/>
              </a:rPr>
              <a:t>normalised</a:t>
            </a:r>
            <a:r>
              <a:rPr lang="en-US" dirty="0">
                <a:latin typeface="Arial" charset="0"/>
                <a:ea typeface="Arial" charset="0"/>
                <a:cs typeface="Arial" charset="0"/>
              </a:rPr>
              <a:t> by dividing all the terms 	in the pivot equation by the pivot coefficient. This makes 	the pivot coefficient equal to 1.</a:t>
            </a:r>
          </a:p>
          <a:p>
            <a:pPr marL="45720" indent="0">
              <a:buNone/>
            </a:pPr>
            <a:r>
              <a:rPr lang="en-US" dirty="0">
                <a:latin typeface="Arial" charset="0"/>
                <a:ea typeface="Arial" charset="0"/>
                <a:cs typeface="Arial" charset="0"/>
              </a:rPr>
              <a:t>2.	The pivot equation is used to eliminate the off-diagonal 	terms in </a:t>
            </a:r>
            <a:r>
              <a:rPr lang="en-US" b="1" dirty="0">
                <a:latin typeface="Arial" charset="0"/>
                <a:ea typeface="Arial" charset="0"/>
                <a:cs typeface="Arial" charset="0"/>
              </a:rPr>
              <a:t>ALL</a:t>
            </a:r>
            <a:r>
              <a:rPr lang="en-US" dirty="0">
                <a:latin typeface="Arial" charset="0"/>
                <a:ea typeface="Arial" charset="0"/>
                <a:cs typeface="Arial" charset="0"/>
              </a:rPr>
              <a:t> equations.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result is a </a:t>
            </a:r>
            <a:r>
              <a:rPr lang="en-US" b="1" i="1" dirty="0">
                <a:latin typeface="Arial" charset="0"/>
                <a:ea typeface="Arial" charset="0"/>
                <a:cs typeface="Arial" charset="0"/>
              </a:rPr>
              <a:t>diagonal matrix </a:t>
            </a:r>
            <a:r>
              <a:rPr lang="en-US" dirty="0">
                <a:latin typeface="Arial" charset="0"/>
                <a:ea typeface="Arial" charset="0"/>
                <a:cs typeface="Arial" charset="0"/>
              </a:rPr>
              <a:t>that can easily be solved.</a:t>
            </a:r>
          </a:p>
          <a:p>
            <a:pPr marL="45720" indent="0">
              <a:buNone/>
            </a:pPr>
            <a:r>
              <a:rPr lang="en-US" dirty="0">
                <a:latin typeface="Arial" charset="0"/>
                <a:ea typeface="Arial" charset="0"/>
                <a:cs typeface="Arial" charset="0"/>
              </a:rPr>
              <a:t>Pivoting applies as with Gaussian Elimination.</a:t>
            </a:r>
          </a:p>
        </p:txBody>
      </p:sp>
    </p:spTree>
    <p:extLst>
      <p:ext uri="{BB962C8B-B14F-4D97-AF65-F5344CB8AC3E}">
        <p14:creationId xmlns:p14="http://schemas.microsoft.com/office/powerpoint/2010/main" val="16426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82" t="48197" r="12302" b="9037"/>
          <a:stretch/>
        </p:blipFill>
        <p:spPr>
          <a:xfrm>
            <a:off x="161506" y="1127759"/>
            <a:ext cx="4382347" cy="293285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204" t="8592" r="6250" b="15754"/>
          <a:stretch/>
        </p:blipFill>
        <p:spPr>
          <a:xfrm>
            <a:off x="4665773" y="1127759"/>
            <a:ext cx="4362027" cy="5188373"/>
          </a:xfrm>
          <a:prstGeom prst="rect">
            <a:avLst/>
          </a:prstGeom>
        </p:spPr>
      </p:pic>
    </p:spTree>
    <p:extLst>
      <p:ext uri="{BB962C8B-B14F-4D97-AF65-F5344CB8AC3E}">
        <p14:creationId xmlns:p14="http://schemas.microsoft.com/office/powerpoint/2010/main" val="672681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05" t="8790" r="12302" b="58617"/>
          <a:stretch/>
        </p:blipFill>
        <p:spPr>
          <a:xfrm>
            <a:off x="2526381" y="1559943"/>
            <a:ext cx="4375574" cy="2235201"/>
          </a:xfrm>
          <a:prstGeom prst="rect">
            <a:avLst/>
          </a:prstGeom>
        </p:spPr>
      </p:pic>
    </p:spTree>
    <p:extLst>
      <p:ext uri="{BB962C8B-B14F-4D97-AF65-F5344CB8AC3E}">
        <p14:creationId xmlns:p14="http://schemas.microsoft.com/office/powerpoint/2010/main" val="1913821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fontScale="85000" lnSpcReduction="20000"/>
          </a:bodyPr>
          <a:lstStyle/>
          <a:p>
            <a:pPr marL="45720" indent="0" algn="ctr">
              <a:buNone/>
            </a:pPr>
            <a:r>
              <a:rPr lang="en-US" sz="3200" b="1" dirty="0">
                <a:latin typeface="Arial"/>
                <a:cs typeface="Arial"/>
              </a:rPr>
              <a:t>Core Topics</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Gaussian Elimination Method (4.2)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Gaussian Elimination with Pivoting (4.3)</a:t>
            </a:r>
          </a:p>
          <a:p>
            <a:pPr marL="45720" indent="0">
              <a:buNone/>
            </a:pPr>
            <a:r>
              <a:rPr lang="en-US" sz="2000" dirty="0">
                <a:latin typeface="Arial"/>
                <a:cs typeface="Arial"/>
              </a:rPr>
              <a:t> </a:t>
            </a:r>
            <a:br>
              <a:rPr lang="en-US" sz="2000" dirty="0">
                <a:latin typeface="Arial"/>
                <a:cs typeface="Arial"/>
              </a:rPr>
            </a:br>
            <a:r>
              <a:rPr lang="en-US" sz="2000" dirty="0">
                <a:latin typeface="Arial"/>
                <a:cs typeface="Arial"/>
              </a:rPr>
              <a:t>	(iii)	Gauss-Jordan Elimination Method (4.4)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LU Decomposition Method</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Inverse of a Matrix (4.6)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Iterative Methods (Jacobi, Gauss-Seidel) (4.7)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 	Use of MATLAB’s built-in functions for solving a system of linear 		equations (4.8)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(viii) 	</a:t>
            </a:r>
            <a:r>
              <a:rPr lang="en-US" sz="2000" dirty="0" err="1">
                <a:latin typeface="Arial"/>
                <a:cs typeface="Arial"/>
              </a:rPr>
              <a:t>Tridiagonal</a:t>
            </a:r>
            <a:r>
              <a:rPr lang="en-US" sz="2000" dirty="0">
                <a:latin typeface="Arial"/>
                <a:cs typeface="Arial"/>
              </a:rPr>
              <a:t> Systems of Equations (4.9)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(ix) 	Error, Residual, Norms and Condition Number (4.10)</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(x)	Ill-Conditioned Systems</a:t>
            </a:r>
          </a:p>
          <a:p>
            <a:pPr marL="45720" indent="0">
              <a:buNone/>
            </a:pPr>
            <a:r>
              <a:rPr lang="en-US" sz="2000" dirty="0">
                <a:latin typeface="Arial"/>
                <a:cs typeface="Arial"/>
              </a:rPr>
              <a:t>	</a:t>
            </a: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00600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LU Decomposition: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In this method we begin with the equation to be solved:</a:t>
                </a:r>
              </a:p>
              <a:p>
                <a:pPr marL="45720" indent="0">
                  <a:buNone/>
                </a:pPr>
                <a:endParaRPr lang="en-US" dirty="0">
                  <a:latin typeface="Arial" charset="0"/>
                  <a:ea typeface="Arial" charset="0"/>
                  <a:cs typeface="Arial" charset="0"/>
                </a:endParaRPr>
              </a:p>
              <a:p>
                <a:pPr marL="45720" indent="0">
                  <a:buNone/>
                </a:pP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oMath>
                </a14:m>
                <a:r>
                  <a:rPr lang="en-US" dirty="0">
                    <a:latin typeface="Arial" charset="0"/>
                    <a:ea typeface="Arial" charset="0"/>
                    <a:cs typeface="Arial" charset="0"/>
                  </a:rPr>
                  <a:t> where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oMath>
                </a14:m>
                <a:r>
                  <a:rPr lang="en-US" dirty="0">
                    <a:latin typeface="Arial" charset="0"/>
                    <a:ea typeface="Arial" charset="0"/>
                    <a:cs typeface="Arial" charset="0"/>
                  </a:rPr>
                  <a:t> are vectors.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where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𝐿</m:t>
                    </m:r>
                    <m:r>
                      <a:rPr lang="en-GB" b="0" i="1" smtClean="0">
                        <a:latin typeface="Cambria Math" charset="0"/>
                        <a:ea typeface="Arial" charset="0"/>
                        <a:cs typeface="Arial" charset="0"/>
                      </a:rPr>
                      <m:t>]</m:t>
                    </m:r>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𝑈</m:t>
                    </m:r>
                    <m:r>
                      <a:rPr lang="en-GB" b="0" i="1" smtClean="0">
                        <a:latin typeface="Cambria Math" charset="0"/>
                        <a:ea typeface="Arial" charset="0"/>
                        <a:cs typeface="Arial" charset="0"/>
                      </a:rPr>
                      <m:t>]</m:t>
                    </m:r>
                  </m:oMath>
                </a14:m>
                <a:r>
                  <a:rPr lang="en-US" dirty="0">
                    <a:latin typeface="Arial" charset="0"/>
                    <a:ea typeface="Arial" charset="0"/>
                    <a:cs typeface="Arial" charset="0"/>
                  </a:rPr>
                  <a:t> are lower and upper triangular matrices respectively. </a:t>
                </a: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20.jpg"/>
          <p:cNvPicPr>
            <a:picLocks noChangeAspect="1" noChangeArrowheads="1"/>
          </p:cNvPicPr>
          <p:nvPr/>
        </p:nvPicPr>
        <p:blipFill>
          <a:blip r:embed="rId4"/>
          <a:stretch>
            <a:fillRect/>
          </a:stretch>
        </p:blipFill>
        <p:spPr bwMode="auto">
          <a:xfrm>
            <a:off x="670558" y="4147788"/>
            <a:ext cx="5345007" cy="328336"/>
          </a:xfrm>
          <a:prstGeom prst="rect">
            <a:avLst/>
          </a:prstGeom>
          <a:noFill/>
        </p:spPr>
      </p:pic>
    </p:spTree>
    <p:extLst>
      <p:ext uri="{BB962C8B-B14F-4D97-AF65-F5344CB8AC3E}">
        <p14:creationId xmlns:p14="http://schemas.microsoft.com/office/powerpoint/2010/main" val="1048848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LU Decomposition:</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then write: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Then we say:</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and</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Equation (4.23) is then first solved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oMath>
                </a14:m>
                <a:r>
                  <a:rPr lang="en-US" dirty="0">
                    <a:latin typeface="Arial" charset="0"/>
                    <a:ea typeface="Arial" charset="0"/>
                    <a:cs typeface="Arial" charset="0"/>
                  </a:rPr>
                  <a:t> thus enabling </a:t>
                </a:r>
                <a:br>
                  <a:rPr lang="en-US" dirty="0">
                    <a:latin typeface="Arial" charset="0"/>
                    <a:ea typeface="Arial" charset="0"/>
                    <a:cs typeface="Arial" charset="0"/>
                  </a:rPr>
                </a:br>
                <a:r>
                  <a:rPr lang="en-US" dirty="0">
                    <a:latin typeface="Arial" charset="0"/>
                    <a:ea typeface="Arial" charset="0"/>
                    <a:cs typeface="Arial" charset="0"/>
                  </a:rPr>
                  <a:t>Equation (4.22) to be solved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The advantage of this method is that Equation (4.21) can be easily solved (by back and forward-substitution).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364"/>
                </a:stretch>
              </a:blipFill>
            </p:spPr>
            <p:txBody>
              <a:bodyPr/>
              <a:lstStyle/>
              <a:p>
                <a:r>
                  <a:rPr lang="en-US">
                    <a:noFill/>
                  </a:rPr>
                  <a:t> </a:t>
                </a:r>
              </a:p>
            </p:txBody>
          </p:sp>
        </mc:Fallback>
      </mc:AlternateContent>
      <p:pic>
        <p:nvPicPr>
          <p:cNvPr id="4" name="Picture 2" descr="\\172.16.3.215\data4\Graphics\Powerpoint\WILEY WORK\GILAT\Final Files\ch04\gilat_3e_eq_04_21.jpg"/>
          <p:cNvPicPr>
            <a:picLocks noChangeAspect="1" noChangeArrowheads="1"/>
          </p:cNvPicPr>
          <p:nvPr/>
        </p:nvPicPr>
        <p:blipFill>
          <a:blip r:embed="rId4"/>
          <a:stretch>
            <a:fillRect/>
          </a:stretch>
        </p:blipFill>
        <p:spPr bwMode="auto">
          <a:xfrm>
            <a:off x="640501" y="1810715"/>
            <a:ext cx="6380626" cy="328146"/>
          </a:xfrm>
          <a:prstGeom prst="rect">
            <a:avLst/>
          </a:prstGeom>
          <a:noFill/>
        </p:spPr>
      </p:pic>
      <p:pic>
        <p:nvPicPr>
          <p:cNvPr id="5" name="Picture 2" descr="\\172.16.3.215\data4\Graphics\Powerpoint\WILEY WORK\GILAT\Final Files\ch04\gilat_3e_eq_04_22.jpg"/>
          <p:cNvPicPr>
            <a:picLocks noChangeAspect="1" noChangeArrowheads="1"/>
          </p:cNvPicPr>
          <p:nvPr/>
        </p:nvPicPr>
        <p:blipFill>
          <a:blip r:embed="rId5"/>
          <a:stretch>
            <a:fillRect/>
          </a:stretch>
        </p:blipFill>
        <p:spPr bwMode="auto">
          <a:xfrm>
            <a:off x="687067" y="3036339"/>
            <a:ext cx="6144259" cy="355488"/>
          </a:xfrm>
          <a:prstGeom prst="rect">
            <a:avLst/>
          </a:prstGeom>
          <a:noFill/>
        </p:spPr>
      </p:pic>
      <p:pic>
        <p:nvPicPr>
          <p:cNvPr id="6" name="Picture 2" descr="\\172.16.3.215\data4\Graphics\Powerpoint\WILEY WORK\GILAT\Final Files\ch04\gilat_3e_eq_04_23.jpg"/>
          <p:cNvPicPr>
            <a:picLocks noChangeAspect="1" noChangeArrowheads="1"/>
          </p:cNvPicPr>
          <p:nvPr/>
        </p:nvPicPr>
        <p:blipFill>
          <a:blip r:embed="rId6"/>
          <a:stretch>
            <a:fillRect/>
          </a:stretch>
        </p:blipFill>
        <p:spPr bwMode="auto">
          <a:xfrm>
            <a:off x="640501" y="4221459"/>
            <a:ext cx="6190825" cy="327229"/>
          </a:xfrm>
          <a:prstGeom prst="rect">
            <a:avLst/>
          </a:prstGeom>
          <a:noFill/>
        </p:spPr>
      </p:pic>
    </p:spTree>
    <p:extLst>
      <p:ext uri="{BB962C8B-B14F-4D97-AF65-F5344CB8AC3E}">
        <p14:creationId xmlns:p14="http://schemas.microsoft.com/office/powerpoint/2010/main" val="153390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latin typeface="Arial" charset="0"/>
                  <a:ea typeface="Arial" charset="0"/>
                  <a:cs typeface="Arial" charset="0"/>
                </a:endParaRPr>
              </a:p>
              <a:p>
                <a:pPr marL="45720" indent="0">
                  <a:buNone/>
                </a:pPr>
                <a:r>
                  <a:rPr lang="en-US" b="1" i="1" dirty="0">
                    <a:latin typeface="Arial" charset="0"/>
                    <a:ea typeface="Arial" charset="0"/>
                    <a:cs typeface="Arial" charset="0"/>
                  </a:rPr>
                  <a:t>LU Decomposition using the Gaussian Elimination Procedure:</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When the Gaussian Elimination procedure is applied to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the elements of the matrices</a:t>
                </a:r>
                <a:r>
                  <a:rPr lang="en-GB" dirty="0">
                    <a:ea typeface="Arial" charset="0"/>
                    <a:cs typeface="Arial" charset="0"/>
                  </a:rPr>
                  <a:t>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𝐿</m:t>
                    </m:r>
                    <m:r>
                      <a:rPr lang="en-GB" i="1">
                        <a:latin typeface="Cambria Math" charset="0"/>
                        <a:ea typeface="Arial" charset="0"/>
                        <a:cs typeface="Arial" charset="0"/>
                      </a:rPr>
                      <m:t>]</m:t>
                    </m:r>
                  </m:oMath>
                </a14:m>
                <a:r>
                  <a:rPr lang="en-US" dirty="0">
                    <a:latin typeface="Arial" charset="0"/>
                    <a:ea typeface="Arial" charset="0"/>
                    <a:cs typeface="Arial" charset="0"/>
                  </a:rPr>
                  <a:t> and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𝑈</m:t>
                    </m:r>
                    <m:r>
                      <a:rPr lang="en-GB" i="1">
                        <a:latin typeface="Cambria Math" charset="0"/>
                        <a:ea typeface="Arial" charset="0"/>
                        <a:cs typeface="Arial" charset="0"/>
                      </a:rPr>
                      <m:t>]</m:t>
                    </m:r>
                  </m:oMath>
                </a14:m>
                <a:r>
                  <a:rPr lang="en-US" dirty="0">
                    <a:latin typeface="Arial" charset="0"/>
                    <a:ea typeface="Arial" charset="0"/>
                    <a:cs typeface="Arial" charset="0"/>
                  </a:rPr>
                  <a:t> are actually calculated.</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The upper triangular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𝑈</m:t>
                    </m:r>
                    <m:r>
                      <a:rPr lang="en-GB" b="0" i="1" smtClean="0">
                        <a:latin typeface="Cambria Math" charset="0"/>
                        <a:ea typeface="Arial" charset="0"/>
                        <a:cs typeface="Arial" charset="0"/>
                      </a:rPr>
                      <m:t>]</m:t>
                    </m:r>
                  </m:oMath>
                </a14:m>
                <a:r>
                  <a:rPr lang="en-US" dirty="0">
                    <a:latin typeface="Arial" charset="0"/>
                    <a:ea typeface="Arial" charset="0"/>
                    <a:cs typeface="Arial" charset="0"/>
                  </a:rPr>
                  <a:t>, is that obtained at the end of the Gaussian Elimination procedure. </a:t>
                </a:r>
              </a:p>
              <a:p>
                <a:pPr marL="45720" indent="0">
                  <a:buNone/>
                </a:pPr>
                <a:r>
                  <a:rPr lang="en-US" dirty="0">
                    <a:latin typeface="Arial" charset="0"/>
                    <a:ea typeface="Arial" charset="0"/>
                    <a:cs typeface="Arial" charset="0"/>
                  </a:rPr>
                  <a:t>The lower triangular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𝐿</m:t>
                    </m:r>
                    <m:r>
                      <a:rPr lang="en-GB" b="0" i="1" smtClean="0">
                        <a:latin typeface="Cambria Math" charset="0"/>
                        <a:ea typeface="Arial" charset="0"/>
                        <a:cs typeface="Arial" charset="0"/>
                      </a:rPr>
                      <m:t>]</m:t>
                    </m:r>
                  </m:oMath>
                </a14:m>
                <a:r>
                  <a:rPr lang="en-US" dirty="0">
                    <a:latin typeface="Arial" charset="0"/>
                    <a:ea typeface="Arial" charset="0"/>
                    <a:cs typeface="Arial" charset="0"/>
                  </a:rPr>
                  <a:t> is a matrix with 1s as its diagonal elements and the multipliers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𝑚</m:t>
                        </m:r>
                      </m:e>
                      <m:sub>
                        <m:r>
                          <a:rPr lang="en-GB" b="0" i="1" smtClean="0">
                            <a:latin typeface="Cambria Math" charset="0"/>
                            <a:ea typeface="Arial" charset="0"/>
                            <a:cs typeface="Arial" charset="0"/>
                          </a:rPr>
                          <m:t>𝑖𝑗</m:t>
                        </m:r>
                      </m:sub>
                    </m:sSub>
                  </m:oMath>
                </a14:m>
                <a:r>
                  <a:rPr lang="en-US" dirty="0">
                    <a:latin typeface="Arial" charset="0"/>
                    <a:ea typeface="Arial" charset="0"/>
                    <a:cs typeface="Arial" charset="0"/>
                  </a:rPr>
                  <a:t> that multiply the pivot equation as its off-diagonal elements.</a:t>
                </a: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873"/>
                </a:stretch>
              </a:blipFill>
            </p:spPr>
            <p:txBody>
              <a:bodyPr/>
              <a:lstStyle/>
              <a:p>
                <a:r>
                  <a:rPr lang="en-US">
                    <a:noFill/>
                  </a:rPr>
                  <a:t> </a:t>
                </a:r>
              </a:p>
            </p:txBody>
          </p:sp>
        </mc:Fallback>
      </mc:AlternateContent>
      <p:pic>
        <p:nvPicPr>
          <p:cNvPr id="4" name="Picture 2" descr="\\172.16.3.215\data4\Graphics\Powerpoint\WILEY WORK\GILAT\Final Files\ch04\gilat_3e_eq_04_24.jpg"/>
          <p:cNvPicPr>
            <a:picLocks noChangeAspect="1" noChangeArrowheads="1"/>
          </p:cNvPicPr>
          <p:nvPr/>
        </p:nvPicPr>
        <p:blipFill>
          <a:blip r:embed="rId4"/>
          <a:stretch>
            <a:fillRect/>
          </a:stretch>
        </p:blipFill>
        <p:spPr bwMode="auto">
          <a:xfrm>
            <a:off x="657013" y="5177674"/>
            <a:ext cx="5582431" cy="1283959"/>
          </a:xfrm>
          <a:prstGeom prst="rect">
            <a:avLst/>
          </a:prstGeom>
          <a:noFill/>
        </p:spPr>
      </p:pic>
    </p:spTree>
    <p:extLst>
      <p:ext uri="{BB962C8B-B14F-4D97-AF65-F5344CB8AC3E}">
        <p14:creationId xmlns:p14="http://schemas.microsoft.com/office/powerpoint/2010/main" val="1175753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LU Decomposition using </a:t>
                </a:r>
                <a:r>
                  <a:rPr lang="en-US" b="1" i="1" dirty="0" err="1">
                    <a:latin typeface="Arial" charset="0"/>
                    <a:ea typeface="Arial" charset="0"/>
                    <a:cs typeface="Arial" charset="0"/>
                  </a:rPr>
                  <a:t>Crout’s</a:t>
                </a:r>
                <a:r>
                  <a:rPr lang="en-US" b="1" i="1" dirty="0">
                    <a:latin typeface="Arial" charset="0"/>
                    <a:ea typeface="Arial" charset="0"/>
                    <a:cs typeface="Arial" charset="0"/>
                  </a:rPr>
                  <a:t> Method:</a:t>
                </a:r>
              </a:p>
              <a:p>
                <a:pPr marL="45720" indent="0">
                  <a:buNone/>
                </a:pPr>
                <a:endParaRPr lang="en-US" dirty="0">
                  <a:latin typeface="Arial" charset="0"/>
                  <a:ea typeface="Arial" charset="0"/>
                  <a:cs typeface="Arial" charset="0"/>
                </a:endParaRPr>
              </a:p>
              <a:p>
                <a:pPr marL="45720" indent="0">
                  <a:buNone/>
                </a:pPr>
                <a:r>
                  <a:rPr lang="en-US" dirty="0" err="1">
                    <a:latin typeface="Arial" charset="0"/>
                    <a:ea typeface="Arial" charset="0"/>
                    <a:cs typeface="Arial" charset="0"/>
                  </a:rPr>
                  <a:t>Crout’s</a:t>
                </a:r>
                <a:r>
                  <a:rPr lang="en-US" dirty="0">
                    <a:latin typeface="Arial" charset="0"/>
                    <a:ea typeface="Arial" charset="0"/>
                    <a:cs typeface="Arial" charset="0"/>
                  </a:rPr>
                  <a:t> method is particularly advantageous since we do not have to use vector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oMath>
                </a14:m>
                <a:r>
                  <a:rPr lang="en-US" dirty="0">
                    <a:latin typeface="Arial" charset="0"/>
                    <a:ea typeface="Arial" charset="0"/>
                    <a:cs typeface="Arial" charset="0"/>
                  </a:rPr>
                  <a:t> at all which means that we can solve for multiple </a:t>
                </a:r>
                <a14:m>
                  <m:oMath xmlns:m="http://schemas.openxmlformats.org/officeDocument/2006/math">
                    <m:d>
                      <m:dPr>
                        <m:begChr m:val="["/>
                        <m:endChr m:val="]"/>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𝑏</m:t>
                        </m:r>
                      </m:e>
                    </m:d>
                  </m:oMath>
                </a14:m>
                <a:r>
                  <a:rPr lang="en-US" dirty="0">
                    <a:latin typeface="Arial" charset="0"/>
                    <a:ea typeface="Arial" charset="0"/>
                    <a:cs typeface="Arial" charset="0"/>
                  </a:rPr>
                  <a:t>s once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𝐿</m:t>
                    </m:r>
                    <m:r>
                      <a:rPr lang="en-GB" i="1">
                        <a:latin typeface="Cambria Math" charset="0"/>
                        <a:ea typeface="Arial" charset="0"/>
                        <a:cs typeface="Arial" charset="0"/>
                      </a:rPr>
                      <m:t>]</m:t>
                    </m:r>
                  </m:oMath>
                </a14:m>
                <a:r>
                  <a:rPr lang="en-US" dirty="0">
                    <a:latin typeface="Arial" charset="0"/>
                    <a:ea typeface="Arial" charset="0"/>
                    <a:cs typeface="Arial" charset="0"/>
                  </a:rPr>
                  <a:t> and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𝑈</m:t>
                    </m:r>
                    <m:r>
                      <a:rPr lang="en-GB" i="1">
                        <a:latin typeface="Cambria Math" charset="0"/>
                        <a:ea typeface="Arial" charset="0"/>
                        <a:cs typeface="Arial" charset="0"/>
                      </a:rPr>
                      <m:t>]</m:t>
                    </m:r>
                  </m:oMath>
                </a14:m>
                <a:r>
                  <a:rPr lang="en-US" dirty="0">
                    <a:latin typeface="Arial" charset="0"/>
                    <a:ea typeface="Arial" charset="0"/>
                    <a:cs typeface="Arial" charset="0"/>
                  </a:rPr>
                  <a:t> have been determined.</a:t>
                </a:r>
              </a:p>
              <a:p>
                <a:pPr marL="45720" indent="0">
                  <a:buNone/>
                </a:pPr>
                <a:r>
                  <a:rPr lang="en-US" dirty="0">
                    <a:latin typeface="Arial" charset="0"/>
                    <a:ea typeface="Arial" charset="0"/>
                    <a:cs typeface="Arial" charset="0"/>
                  </a:rPr>
                  <a:t>In </a:t>
                </a:r>
                <a:r>
                  <a:rPr lang="en-US" dirty="0" err="1">
                    <a:latin typeface="Arial" charset="0"/>
                    <a:ea typeface="Arial" charset="0"/>
                    <a:cs typeface="Arial" charset="0"/>
                  </a:rPr>
                  <a:t>Crout’s</a:t>
                </a:r>
                <a:r>
                  <a:rPr lang="en-US" dirty="0">
                    <a:latin typeface="Arial" charset="0"/>
                    <a:ea typeface="Arial" charset="0"/>
                    <a:cs typeface="Arial" charset="0"/>
                  </a:rPr>
                  <a:t> Method the </a:t>
                </a:r>
                <a14:m>
                  <m:oMath xmlns:m="http://schemas.openxmlformats.org/officeDocument/2006/math">
                    <m:r>
                      <a:rPr lang="en-GB" b="0" i="1" smtClean="0">
                        <a:latin typeface="Cambria Math" charset="0"/>
                        <a:ea typeface="Arial" charset="0"/>
                        <a:cs typeface="Arial" charset="0"/>
                      </a:rPr>
                      <m:t>𝐿𝑈</m:t>
                    </m:r>
                  </m:oMath>
                </a14:m>
                <a:r>
                  <a:rPr lang="en-US" b="1" i="1" dirty="0">
                    <a:latin typeface="Arial" charset="0"/>
                    <a:ea typeface="Arial" charset="0"/>
                    <a:cs typeface="Arial" charset="0"/>
                  </a:rPr>
                  <a:t> </a:t>
                </a:r>
                <a:r>
                  <a:rPr lang="en-US" dirty="0">
                    <a:latin typeface="Arial" charset="0"/>
                    <a:ea typeface="Arial" charset="0"/>
                    <a:cs typeface="Arial" charset="0"/>
                  </a:rPr>
                  <a:t>decomposition method has the form:</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Executing the matrix multiplication on the right hand side gives:</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745"/>
                </a:stretch>
              </a:blipFill>
            </p:spPr>
            <p:txBody>
              <a:bodyPr/>
              <a:lstStyle/>
              <a:p>
                <a:r>
                  <a:rPr lang="en-US">
                    <a:noFill/>
                  </a:rPr>
                  <a:t> </a:t>
                </a:r>
              </a:p>
            </p:txBody>
          </p:sp>
        </mc:Fallback>
      </mc:AlternateContent>
      <p:pic>
        <p:nvPicPr>
          <p:cNvPr id="5" name="Picture 2" descr="\\172.16.3.215\data4\Graphics\Powerpoint\WILEY WORK\GILAT\Final Files\ch04\gilat_3e_eq_04_26.jpg"/>
          <p:cNvPicPr>
            <a:picLocks noChangeAspect="1" noChangeArrowheads="1"/>
          </p:cNvPicPr>
          <p:nvPr/>
        </p:nvPicPr>
        <p:blipFill>
          <a:blip r:embed="rId4"/>
          <a:stretch>
            <a:fillRect/>
          </a:stretch>
        </p:blipFill>
        <p:spPr bwMode="auto">
          <a:xfrm>
            <a:off x="650239" y="3193807"/>
            <a:ext cx="5135879" cy="1203263"/>
          </a:xfrm>
          <a:prstGeom prst="rect">
            <a:avLst/>
          </a:prstGeom>
          <a:noFill/>
        </p:spPr>
      </p:pic>
      <p:pic>
        <p:nvPicPr>
          <p:cNvPr id="6" name="Picture 2" descr="\\172.16.3.215\data4\Graphics\Powerpoint\WILEY WORK\GILAT\Final Files\ch04\gilat_3e_eq_04_27.jpg"/>
          <p:cNvPicPr>
            <a:picLocks noChangeAspect="1" noChangeArrowheads="1"/>
          </p:cNvPicPr>
          <p:nvPr/>
        </p:nvPicPr>
        <p:blipFill>
          <a:blip r:embed="rId5"/>
          <a:stretch>
            <a:fillRect/>
          </a:stretch>
        </p:blipFill>
        <p:spPr bwMode="auto">
          <a:xfrm>
            <a:off x="650239" y="5284524"/>
            <a:ext cx="8534400" cy="1219199"/>
          </a:xfrm>
          <a:prstGeom prst="rect">
            <a:avLst/>
          </a:prstGeom>
          <a:noFill/>
        </p:spPr>
      </p:pic>
    </p:spTree>
    <p:extLst>
      <p:ext uri="{BB962C8B-B14F-4D97-AF65-F5344CB8AC3E}">
        <p14:creationId xmlns:p14="http://schemas.microsoft.com/office/powerpoint/2010/main" val="309766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br>
                  <a:rPr lang="en-US" b="1" i="1" dirty="0">
                    <a:latin typeface="Arial" charset="0"/>
                    <a:ea typeface="Arial" charset="0"/>
                    <a:cs typeface="Arial" charset="0"/>
                  </a:rPr>
                </a:br>
                <a:r>
                  <a:rPr lang="en-US" dirty="0">
                    <a:latin typeface="Arial" charset="0"/>
                    <a:ea typeface="Arial" charset="0"/>
                    <a:cs typeface="Arial" charset="0"/>
                  </a:rPr>
                  <a:t>Equation (4.27) is then solved by equating the elements of the product with that of matrix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oMath>
                </a14:m>
                <a:r>
                  <a:rPr lang="en-US" dirty="0">
                    <a:latin typeface="Arial" charset="0"/>
                    <a:ea typeface="Arial" charset="0"/>
                    <a:cs typeface="Arial" charset="0"/>
                  </a:rPr>
                  <a:t>. In general:</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1.	Calculate the first column of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𝐿</m:t>
                    </m:r>
                    <m:r>
                      <a:rPr lang="en-GB" b="0" i="1" smtClean="0">
                        <a:latin typeface="Cambria Math" charset="0"/>
                        <a:ea typeface="Arial" charset="0"/>
                        <a:cs typeface="Arial" charset="0"/>
                      </a:rPr>
                      <m:t>]</m:t>
                    </m:r>
                  </m:oMath>
                </a14:m>
                <a:r>
                  <a:rPr lang="en-US" dirty="0">
                    <a:latin typeface="Arial" charset="0"/>
                    <a:ea typeface="Arial" charset="0"/>
                    <a:cs typeface="Arial" charset="0"/>
                  </a:rPr>
                  <a:t> using:</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Substitute 1s in the diagonal of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𝑈</m:t>
                        </m:r>
                      </m:e>
                    </m:d>
                    <m:r>
                      <a:rPr lang="en-GB" b="0" i="1" smtClean="0">
                        <a:latin typeface="Cambria Math" charset="0"/>
                        <a:ea typeface="Arial" charset="0"/>
                        <a:cs typeface="Arial" charset="0"/>
                      </a:rPr>
                      <m:t>:</m:t>
                    </m:r>
                  </m:oMath>
                </a14:m>
                <a:endParaRPr lang="en-GB" b="0"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Calculate the elements in the first row of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𝑈</m:t>
                    </m:r>
                    <m:r>
                      <a:rPr lang="en-GB" b="0" i="1" smtClean="0">
                        <a:latin typeface="Cambria Math" charset="0"/>
                        <a:ea typeface="Arial" charset="0"/>
                        <a:cs typeface="Arial" charset="0"/>
                      </a:rPr>
                      <m:t>]</m:t>
                    </m:r>
                  </m:oMath>
                </a14:m>
                <a:r>
                  <a:rPr lang="en-US" dirty="0">
                    <a:latin typeface="Arial" charset="0"/>
                    <a:ea typeface="Arial" charset="0"/>
                    <a:cs typeface="Arial" charset="0"/>
                  </a:rPr>
                  <a:t> except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𝑈</m:t>
                        </m:r>
                      </m:e>
                      <m:sub>
                        <m:r>
                          <a:rPr lang="en-GB" b="0" i="1" smtClean="0">
                            <a:latin typeface="Cambria Math" charset="0"/>
                            <a:ea typeface="Arial" charset="0"/>
                            <a:cs typeface="Arial" charset="0"/>
                          </a:rPr>
                          <m:t>11</m:t>
                        </m:r>
                      </m:sub>
                    </m:sSub>
                  </m:oMath>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4.	Then calculate:</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6" name="Picture 2" descr="\\172.16.3.215\data4\Graphics\Powerpoint\WILEY WORK\GILAT\Final Files\ch04\gilat_3e_eq_04_34.jpg"/>
          <p:cNvPicPr>
            <a:picLocks noChangeAspect="1" noChangeArrowheads="1"/>
          </p:cNvPicPr>
          <p:nvPr/>
        </p:nvPicPr>
        <p:blipFill>
          <a:blip r:embed="rId4"/>
          <a:stretch>
            <a:fillRect/>
          </a:stretch>
        </p:blipFill>
        <p:spPr bwMode="auto">
          <a:xfrm>
            <a:off x="663715" y="2737748"/>
            <a:ext cx="6278952" cy="269098"/>
          </a:xfrm>
          <a:prstGeom prst="rect">
            <a:avLst/>
          </a:prstGeom>
          <a:noFill/>
        </p:spPr>
      </p:pic>
      <p:pic>
        <p:nvPicPr>
          <p:cNvPr id="7" name="Picture 2" descr="\\172.16.3.215\data4\Graphics\Powerpoint\WILEY WORK\GILAT\Final Files\ch04\gilat_3e_eq_04_35.jpg"/>
          <p:cNvPicPr>
            <a:picLocks noChangeAspect="1" noChangeArrowheads="1"/>
          </p:cNvPicPr>
          <p:nvPr/>
        </p:nvPicPr>
        <p:blipFill>
          <a:blip r:embed="rId5"/>
          <a:stretch>
            <a:fillRect/>
          </a:stretch>
        </p:blipFill>
        <p:spPr bwMode="auto">
          <a:xfrm>
            <a:off x="663715" y="3629681"/>
            <a:ext cx="6278952" cy="251158"/>
          </a:xfrm>
          <a:prstGeom prst="rect">
            <a:avLst/>
          </a:prstGeom>
          <a:noFill/>
        </p:spPr>
      </p:pic>
      <p:pic>
        <p:nvPicPr>
          <p:cNvPr id="8" name="Picture 2" descr="\\172.16.3.215\data4\Graphics\Powerpoint\WILEY WORK\GILAT\Final Files\ch04\gilat_3e_eq_04_36.jpg"/>
          <p:cNvPicPr>
            <a:picLocks noChangeAspect="1" noChangeArrowheads="1"/>
          </p:cNvPicPr>
          <p:nvPr/>
        </p:nvPicPr>
        <p:blipFill>
          <a:blip r:embed="rId6"/>
          <a:stretch>
            <a:fillRect/>
          </a:stretch>
        </p:blipFill>
        <p:spPr bwMode="auto">
          <a:xfrm>
            <a:off x="663715" y="4433470"/>
            <a:ext cx="6278952" cy="475406"/>
          </a:xfrm>
          <a:prstGeom prst="rect">
            <a:avLst/>
          </a:prstGeom>
          <a:noFill/>
        </p:spPr>
      </p:pic>
      <p:pic>
        <p:nvPicPr>
          <p:cNvPr id="9" name="Picture 2" descr="\\172.16.3.215\data4\Graphics\Powerpoint\WILEY WORK\GILAT\Final Files\ch04\gilat_3e_eq_04_37.jpg"/>
          <p:cNvPicPr>
            <a:picLocks noChangeAspect="1" noChangeArrowheads="1"/>
          </p:cNvPicPr>
          <p:nvPr/>
        </p:nvPicPr>
        <p:blipFill>
          <a:blip r:embed="rId7"/>
          <a:stretch>
            <a:fillRect/>
          </a:stretch>
        </p:blipFill>
        <p:spPr bwMode="auto">
          <a:xfrm>
            <a:off x="663715" y="5387785"/>
            <a:ext cx="6142549" cy="601092"/>
          </a:xfrm>
          <a:prstGeom prst="rect">
            <a:avLst/>
          </a:prstGeom>
          <a:noFill/>
        </p:spPr>
      </p:pic>
      <p:pic>
        <p:nvPicPr>
          <p:cNvPr id="10" name="Picture 2" descr="\\172.16.3.215\data4\Graphics\Powerpoint\WILEY WORK\GILAT\Final Files\ch04\gilat_3e_eq_04_38.jpg"/>
          <p:cNvPicPr>
            <a:picLocks noChangeAspect="1" noChangeArrowheads="1"/>
          </p:cNvPicPr>
          <p:nvPr/>
        </p:nvPicPr>
        <p:blipFill>
          <a:blip r:embed="rId8"/>
          <a:stretch>
            <a:fillRect/>
          </a:stretch>
        </p:blipFill>
        <p:spPr bwMode="auto">
          <a:xfrm>
            <a:off x="663715" y="5988877"/>
            <a:ext cx="5840251" cy="821806"/>
          </a:xfrm>
          <a:prstGeom prst="rect">
            <a:avLst/>
          </a:prstGeom>
          <a:noFill/>
        </p:spPr>
      </p:pic>
    </p:spTree>
    <p:extLst>
      <p:ext uri="{BB962C8B-B14F-4D97-AF65-F5344CB8AC3E}">
        <p14:creationId xmlns:p14="http://schemas.microsoft.com/office/powerpoint/2010/main" val="896551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081" t="16593" r="6126" b="9925"/>
          <a:stretch/>
        </p:blipFill>
        <p:spPr>
          <a:xfrm>
            <a:off x="174307" y="1097279"/>
            <a:ext cx="4375573" cy="503936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909" t="8593" r="12656" b="9333"/>
          <a:stretch/>
        </p:blipFill>
        <p:spPr>
          <a:xfrm>
            <a:off x="4714168" y="1098751"/>
            <a:ext cx="4356000" cy="5628640"/>
          </a:xfrm>
          <a:prstGeom prst="rect">
            <a:avLst/>
          </a:prstGeom>
        </p:spPr>
      </p:pic>
    </p:spTree>
    <p:extLst>
      <p:ext uri="{BB962C8B-B14F-4D97-AF65-F5344CB8AC3E}">
        <p14:creationId xmlns:p14="http://schemas.microsoft.com/office/powerpoint/2010/main" val="817657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081" t="8592" r="6126" b="48148"/>
          <a:stretch/>
        </p:blipFill>
        <p:spPr>
          <a:xfrm>
            <a:off x="2526381" y="1693334"/>
            <a:ext cx="4375573" cy="2966720"/>
          </a:xfrm>
          <a:prstGeom prst="rect">
            <a:avLst/>
          </a:prstGeom>
        </p:spPr>
      </p:pic>
    </p:spTree>
    <p:extLst>
      <p:ext uri="{BB962C8B-B14F-4D97-AF65-F5344CB8AC3E}">
        <p14:creationId xmlns:p14="http://schemas.microsoft.com/office/powerpoint/2010/main" val="2003375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04" t="53314" r="6126" b="10683"/>
          <a:stretch/>
        </p:blipFill>
        <p:spPr>
          <a:xfrm>
            <a:off x="101600" y="1124373"/>
            <a:ext cx="4368800" cy="246549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82" t="8592" r="12302" b="10420"/>
          <a:stretch/>
        </p:blipFill>
        <p:spPr>
          <a:xfrm>
            <a:off x="4551680" y="1124373"/>
            <a:ext cx="4382347" cy="5554133"/>
          </a:xfrm>
          <a:prstGeom prst="rect">
            <a:avLst/>
          </a:prstGeom>
        </p:spPr>
      </p:pic>
    </p:spTree>
    <p:extLst>
      <p:ext uri="{BB962C8B-B14F-4D97-AF65-F5344CB8AC3E}">
        <p14:creationId xmlns:p14="http://schemas.microsoft.com/office/powerpoint/2010/main" val="838426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204" t="8592" r="6250" b="12593"/>
          <a:stretch/>
        </p:blipFill>
        <p:spPr>
          <a:xfrm>
            <a:off x="135467" y="1083733"/>
            <a:ext cx="4362027" cy="540512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152" t="8790" r="12425" b="74814"/>
          <a:stretch/>
        </p:blipFill>
        <p:spPr>
          <a:xfrm>
            <a:off x="4640644" y="1083733"/>
            <a:ext cx="4355253" cy="1124374"/>
          </a:xfrm>
          <a:prstGeom prst="rect">
            <a:avLst/>
          </a:prstGeom>
        </p:spPr>
      </p:pic>
    </p:spTree>
    <p:extLst>
      <p:ext uri="{BB962C8B-B14F-4D97-AF65-F5344CB8AC3E}">
        <p14:creationId xmlns:p14="http://schemas.microsoft.com/office/powerpoint/2010/main" val="1116441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Inverse of a Matrix:</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is most advantageous since it can easily be reused. </a:t>
                </a:r>
              </a:p>
              <a:p>
                <a:pPr marL="45720" indent="0">
                  <a:buNone/>
                </a:pPr>
                <a:r>
                  <a:rPr lang="en-US" dirty="0">
                    <a:latin typeface="Arial" charset="0"/>
                    <a:ea typeface="Arial" charset="0"/>
                    <a:cs typeface="Arial" charset="0"/>
                  </a:rPr>
                  <a:t>Consider: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For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m:t>
                    </m:r>
                    <m:sSup>
                      <m:sSupPr>
                        <m:ctrlPr>
                          <a:rPr lang="en-GB" b="0" i="1" smtClean="0">
                            <a:latin typeface="Cambria Math" panose="02040503050406030204" pitchFamily="18" charset="0"/>
                            <a:ea typeface="Arial" charset="0"/>
                            <a:cs typeface="Arial" charset="0"/>
                          </a:rPr>
                        </m:ctrlPr>
                      </m:sSupPr>
                      <m:e>
                        <m:d>
                          <m:dPr>
                            <m:begChr m:val="["/>
                            <m:endChr m:val="]"/>
                            <m:ctrlPr>
                              <a:rPr lang="pt-BR"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e>
                      <m:sup>
                        <m:r>
                          <a:rPr lang="en-GB" b="0" i="1" smtClean="0">
                            <a:latin typeface="Cambria Math" charset="0"/>
                            <a:ea typeface="Arial" charset="0"/>
                            <a:cs typeface="Arial" charset="0"/>
                          </a:rPr>
                          <m:t>−1</m:t>
                        </m:r>
                      </m:sup>
                    </m:sSup>
                  </m:oMath>
                </a14:m>
                <a:r>
                  <a:rPr lang="en-US" dirty="0">
                    <a:latin typeface="Arial" charset="0"/>
                    <a:ea typeface="Arial" charset="0"/>
                    <a:cs typeface="Arial" charset="0"/>
                  </a:rPr>
                  <a:t> we have: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46.jpg"/>
          <p:cNvPicPr>
            <a:picLocks noChangeAspect="1" noChangeArrowheads="1"/>
          </p:cNvPicPr>
          <p:nvPr/>
        </p:nvPicPr>
        <p:blipFill>
          <a:blip r:embed="rId4"/>
          <a:stretch>
            <a:fillRect/>
          </a:stretch>
        </p:blipFill>
        <p:spPr bwMode="auto">
          <a:xfrm>
            <a:off x="677334" y="2795673"/>
            <a:ext cx="6253170" cy="393056"/>
          </a:xfrm>
          <a:prstGeom prst="rect">
            <a:avLst/>
          </a:prstGeom>
          <a:noFill/>
        </p:spPr>
      </p:pic>
      <p:pic>
        <p:nvPicPr>
          <p:cNvPr id="5" name="Picture 2" descr="\\172.16.3.215\data4\Graphics\Powerpoint\WILEY WORK\GILAT\Final Files\ch04\gilat_3e_eq_04_47.jpg"/>
          <p:cNvPicPr>
            <a:picLocks noChangeAspect="1" noChangeArrowheads="1"/>
          </p:cNvPicPr>
          <p:nvPr/>
        </p:nvPicPr>
        <p:blipFill>
          <a:blip r:embed="rId5"/>
          <a:stretch>
            <a:fillRect/>
          </a:stretch>
        </p:blipFill>
        <p:spPr bwMode="auto">
          <a:xfrm>
            <a:off x="664324" y="4183739"/>
            <a:ext cx="6266180" cy="1548641"/>
          </a:xfrm>
          <a:prstGeom prst="rect">
            <a:avLst/>
          </a:prstGeom>
          <a:noFill/>
        </p:spPr>
      </p:pic>
    </p:spTree>
    <p:extLst>
      <p:ext uri="{BB962C8B-B14F-4D97-AF65-F5344CB8AC3E}">
        <p14:creationId xmlns:p14="http://schemas.microsoft.com/office/powerpoint/2010/main" val="9527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Methods for Solving Systems of Linear Algebraic Equations: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general form of a system of </a:t>
                </a:r>
                <a14:m>
                  <m:oMath xmlns:m="http://schemas.openxmlformats.org/officeDocument/2006/math">
                    <m:r>
                      <a:rPr lang="en-GB" b="0" i="1" smtClean="0">
                        <a:latin typeface="Cambria Math" charset="0"/>
                        <a:ea typeface="Arial" charset="0"/>
                        <a:cs typeface="Arial" charset="0"/>
                      </a:rPr>
                      <m:t>𝑛</m:t>
                    </m:r>
                  </m:oMath>
                </a14:m>
                <a:r>
                  <a:rPr lang="en-US" dirty="0">
                    <a:latin typeface="Arial" charset="0"/>
                    <a:ea typeface="Arial" charset="0"/>
                    <a:cs typeface="Arial" charset="0"/>
                  </a:rPr>
                  <a:t> linear algebraic equations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which can be written as: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03.jpg"/>
          <p:cNvPicPr>
            <a:picLocks noChangeAspect="1" noChangeArrowheads="1"/>
          </p:cNvPicPr>
          <p:nvPr/>
        </p:nvPicPr>
        <p:blipFill>
          <a:blip r:embed="rId4"/>
          <a:stretch>
            <a:fillRect/>
          </a:stretch>
        </p:blipFill>
        <p:spPr bwMode="auto">
          <a:xfrm>
            <a:off x="711201" y="2047184"/>
            <a:ext cx="5957280" cy="1344643"/>
          </a:xfrm>
          <a:prstGeom prst="rect">
            <a:avLst/>
          </a:prstGeom>
          <a:noFill/>
        </p:spPr>
      </p:pic>
      <p:pic>
        <p:nvPicPr>
          <p:cNvPr id="5" name="Picture 2" descr="Z:\Newmedia\Wiley\jira\bcs1095\Gilat3e\Work\Missing Images\gilat_3e_fig_04_03.jpg"/>
          <p:cNvPicPr>
            <a:picLocks noChangeAspect="1" noChangeArrowheads="1"/>
          </p:cNvPicPr>
          <p:nvPr/>
        </p:nvPicPr>
        <p:blipFill>
          <a:blip r:embed="rId5"/>
          <a:srcRect/>
          <a:stretch>
            <a:fillRect/>
          </a:stretch>
        </p:blipFill>
        <p:spPr bwMode="auto">
          <a:xfrm>
            <a:off x="711201" y="4240214"/>
            <a:ext cx="3901440" cy="2137228"/>
          </a:xfrm>
          <a:prstGeom prst="rect">
            <a:avLst/>
          </a:prstGeom>
          <a:noFill/>
        </p:spPr>
      </p:pic>
    </p:spTree>
    <p:extLst>
      <p:ext uri="{BB962C8B-B14F-4D97-AF65-F5344CB8AC3E}">
        <p14:creationId xmlns:p14="http://schemas.microsoft.com/office/powerpoint/2010/main" val="1922932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Inverse of a Matrix:</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then have: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Solving these four systems of equations gives the four columns of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e>
                      <m:sup>
                        <m:r>
                          <a:rPr lang="en-GB" b="0" i="1" smtClean="0">
                            <a:latin typeface="Cambria Math" charset="0"/>
                            <a:ea typeface="Arial" charset="0"/>
                            <a:cs typeface="Arial" charset="0"/>
                          </a:rPr>
                          <m:t>−1</m:t>
                        </m:r>
                      </m:sup>
                    </m:sSup>
                  </m:oMath>
                </a14:m>
                <a:r>
                  <a:rPr lang="en-US" dirty="0">
                    <a:latin typeface="Arial" charset="0"/>
                    <a:ea typeface="Arial" charset="0"/>
                    <a:cs typeface="Arial" charset="0"/>
                  </a:rPr>
                  <a:t>. Among other methods, this can be done by Gauss-Jordan elimination and by </a:t>
                </a:r>
                <a14:m>
                  <m:oMath xmlns:m="http://schemas.openxmlformats.org/officeDocument/2006/math">
                    <m:r>
                      <a:rPr lang="en-GB" b="0" i="1" smtClean="0">
                        <a:latin typeface="Cambria Math" charset="0"/>
                        <a:ea typeface="Arial" charset="0"/>
                        <a:cs typeface="Arial" charset="0"/>
                      </a:rPr>
                      <m:t>𝐿𝑈</m:t>
                    </m:r>
                  </m:oMath>
                </a14:m>
                <a:r>
                  <a:rPr lang="en-US" dirty="0">
                    <a:latin typeface="Arial" charset="0"/>
                    <a:ea typeface="Arial" charset="0"/>
                    <a:cs typeface="Arial" charset="0"/>
                  </a:rPr>
                  <a:t> decomposition.</a:t>
                </a: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673"/>
                </a:stretch>
              </a:blipFill>
            </p:spPr>
            <p:txBody>
              <a:bodyPr/>
              <a:lstStyle/>
              <a:p>
                <a:r>
                  <a:rPr lang="en-US">
                    <a:noFill/>
                  </a:rPr>
                  <a:t> </a:t>
                </a:r>
              </a:p>
            </p:txBody>
          </p:sp>
        </mc:Fallback>
      </mc:AlternateContent>
      <p:pic>
        <p:nvPicPr>
          <p:cNvPr id="4" name="Picture 2" descr="\\172.16.3.215\data4\Graphics\Powerpoint\WILEY WORK\GILAT\Final Files\ch04\gilat_3e_eq_04_48.jpg"/>
          <p:cNvPicPr>
            <a:picLocks noChangeAspect="1" noChangeArrowheads="1"/>
          </p:cNvPicPr>
          <p:nvPr/>
        </p:nvPicPr>
        <p:blipFill>
          <a:blip r:embed="rId4"/>
          <a:stretch>
            <a:fillRect/>
          </a:stretch>
        </p:blipFill>
        <p:spPr bwMode="auto">
          <a:xfrm>
            <a:off x="636694" y="1971357"/>
            <a:ext cx="5637460" cy="2673767"/>
          </a:xfrm>
          <a:prstGeom prst="rect">
            <a:avLst/>
          </a:prstGeom>
          <a:noFill/>
        </p:spPr>
      </p:pic>
    </p:spTree>
    <p:extLst>
      <p:ext uri="{BB962C8B-B14F-4D97-AF65-F5344CB8AC3E}">
        <p14:creationId xmlns:p14="http://schemas.microsoft.com/office/powerpoint/2010/main" val="409098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Inverse of a Matrix by LU Decomposition and Gauss-Jordan Elimination: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We obtain each column of the inverse matrix by solving the system of equations in (4.48).</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can be done by direct application of </a:t>
                </a:r>
                <a14:m>
                  <m:oMath xmlns:m="http://schemas.openxmlformats.org/officeDocument/2006/math">
                    <m:r>
                      <a:rPr lang="en-GB" b="0" i="1" smtClean="0">
                        <a:latin typeface="Cambria Math" charset="0"/>
                        <a:ea typeface="Arial" charset="0"/>
                        <a:cs typeface="Arial" charset="0"/>
                      </a:rPr>
                      <m:t>𝐿𝑈</m:t>
                    </m:r>
                  </m:oMath>
                </a14:m>
                <a:r>
                  <a:rPr lang="en-US" dirty="0">
                    <a:latin typeface="Arial" charset="0"/>
                    <a:ea typeface="Arial" charset="0"/>
                    <a:cs typeface="Arial" charset="0"/>
                  </a:rPr>
                  <a:t> decomposition or Gauss-Jordan elimination on each of these four equations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821115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029" t="8691" r="12301" b="9234"/>
          <a:stretch/>
        </p:blipFill>
        <p:spPr>
          <a:xfrm>
            <a:off x="216675" y="1010696"/>
            <a:ext cx="4368800" cy="562864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204" t="8691" r="6250" b="48840"/>
          <a:stretch/>
        </p:blipFill>
        <p:spPr>
          <a:xfrm>
            <a:off x="4714168" y="1010696"/>
            <a:ext cx="4362027" cy="2912535"/>
          </a:xfrm>
          <a:prstGeom prst="rect">
            <a:avLst/>
          </a:prstGeom>
        </p:spPr>
      </p:pic>
    </p:spTree>
    <p:extLst>
      <p:ext uri="{BB962C8B-B14F-4D97-AF65-F5344CB8AC3E}">
        <p14:creationId xmlns:p14="http://schemas.microsoft.com/office/powerpoint/2010/main" val="59184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Iterative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examine the Jacobi and Gauss-Seidel iterative methods here. The system of linear equations is written in explicit form:</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idea is to assume an initial solution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and then recursively substitute these values into the </a:t>
                </a:r>
                <a:r>
                  <a:rPr lang="en-US" dirty="0" err="1">
                    <a:latin typeface="Arial" charset="0"/>
                    <a:ea typeface="Arial" charset="0"/>
                    <a:cs typeface="Arial" charset="0"/>
                  </a:rPr>
                  <a:t>r.h.s</a:t>
                </a:r>
                <a:r>
                  <a:rPr lang="en-US" dirty="0">
                    <a:latin typeface="Arial" charset="0"/>
                    <a:ea typeface="Arial" charset="0"/>
                    <a:cs typeface="Arial" charset="0"/>
                  </a:rPr>
                  <a:t>. of the above explicit form and so obtain new estimates for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m:t>
                    </m:r>
                  </m:oMath>
                </a14:m>
                <a:endParaRPr lang="en-GB" b="0"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A sufficient, but not necessary, condition for convergence is: </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600"/>
                </a:stretch>
              </a:blipFill>
            </p:spPr>
            <p:txBody>
              <a:bodyPr/>
              <a:lstStyle/>
              <a:p>
                <a:r>
                  <a:rPr lang="en-US">
                    <a:noFill/>
                  </a:rPr>
                  <a:t> </a:t>
                </a:r>
              </a:p>
            </p:txBody>
          </p:sp>
        </mc:Fallback>
      </mc:AlternateContent>
      <p:pic>
        <p:nvPicPr>
          <p:cNvPr id="4" name="Picture 2" descr="Z:\Newmedia\Wiley\jira\bcs1095\Gilat3e\Work\Missing Images\gilat_3e_fig_04_21.jpg"/>
          <p:cNvPicPr>
            <a:picLocks noChangeAspect="1" noChangeArrowheads="1"/>
          </p:cNvPicPr>
          <p:nvPr/>
        </p:nvPicPr>
        <p:blipFill>
          <a:blip r:embed="rId4"/>
          <a:srcRect/>
          <a:stretch>
            <a:fillRect/>
          </a:stretch>
        </p:blipFill>
        <p:spPr bwMode="auto">
          <a:xfrm>
            <a:off x="656525" y="2095989"/>
            <a:ext cx="6692053" cy="1295838"/>
          </a:xfrm>
          <a:prstGeom prst="rect">
            <a:avLst/>
          </a:prstGeom>
          <a:noFill/>
        </p:spPr>
      </p:pic>
      <p:pic>
        <p:nvPicPr>
          <p:cNvPr id="5" name="Picture 2" descr="\\172.16.3.215\data4\Graphics\Powerpoint\WILEY WORK\GILAT\Final Files\ch04\gilat_3e_eq_04_52.jpg"/>
          <p:cNvPicPr>
            <a:picLocks noChangeAspect="1" noChangeArrowheads="1"/>
          </p:cNvPicPr>
          <p:nvPr/>
        </p:nvPicPr>
        <p:blipFill>
          <a:blip r:embed="rId5"/>
          <a:stretch>
            <a:fillRect/>
          </a:stretch>
        </p:blipFill>
        <p:spPr bwMode="auto">
          <a:xfrm>
            <a:off x="656525" y="5804565"/>
            <a:ext cx="4429273" cy="683374"/>
          </a:xfrm>
          <a:prstGeom prst="rect">
            <a:avLst/>
          </a:prstGeom>
          <a:noFill/>
        </p:spPr>
      </p:pic>
      <p:pic>
        <p:nvPicPr>
          <p:cNvPr id="6" name="Picture 2" descr="\\172.16.3.215\data4\Graphics\Powerpoint\WILEY WORK\GILAT\Final Files\ch04\gilat_3e_eq_04_51.jpg"/>
          <p:cNvPicPr>
            <a:picLocks noChangeAspect="1" noChangeArrowheads="1"/>
          </p:cNvPicPr>
          <p:nvPr/>
        </p:nvPicPr>
        <p:blipFill>
          <a:blip r:embed="rId6"/>
          <a:stretch>
            <a:fillRect/>
          </a:stretch>
        </p:blipFill>
        <p:spPr bwMode="auto">
          <a:xfrm>
            <a:off x="656525" y="4574258"/>
            <a:ext cx="5364480" cy="613083"/>
          </a:xfrm>
          <a:prstGeom prst="rect">
            <a:avLst/>
          </a:prstGeom>
          <a:noFill/>
        </p:spPr>
      </p:pic>
    </p:spTree>
    <p:extLst>
      <p:ext uri="{BB962C8B-B14F-4D97-AF65-F5344CB8AC3E}">
        <p14:creationId xmlns:p14="http://schemas.microsoft.com/office/powerpoint/2010/main" val="1787189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Jacobi Iterative Method:</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An initial solution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is chosen. If no information is available then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=0</m:t>
                    </m:r>
                  </m:oMath>
                </a14:m>
                <a:r>
                  <a:rPr lang="en-US" dirty="0">
                    <a:latin typeface="Arial" charset="0"/>
                    <a:ea typeface="Arial" charset="0"/>
                    <a:cs typeface="Arial" charset="0"/>
                  </a:rPr>
                  <a:t>. The values for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are substituted into the </a:t>
                </a:r>
                <a:r>
                  <a:rPr lang="en-US" dirty="0" err="1">
                    <a:latin typeface="Arial" charset="0"/>
                    <a:ea typeface="Arial" charset="0"/>
                    <a:cs typeface="Arial" charset="0"/>
                  </a:rPr>
                  <a:t>r.h.s</a:t>
                </a:r>
                <a:r>
                  <a:rPr lang="en-US" dirty="0">
                    <a:latin typeface="Arial" charset="0"/>
                    <a:ea typeface="Arial" charset="0"/>
                    <a:cs typeface="Arial" charset="0"/>
                  </a:rPr>
                  <a:t>. of the explicit representation of the system of equations and a new estimate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is found. This process is repeated recursively. That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process is continued until the absolute value of the estimated relative error of all unknowns is less than some predetermined value:</a:t>
                </a: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455"/>
                </a:stretch>
              </a:blipFill>
            </p:spPr>
            <p:txBody>
              <a:bodyPr/>
              <a:lstStyle/>
              <a:p>
                <a:r>
                  <a:rPr lang="en-US">
                    <a:noFill/>
                  </a:rPr>
                  <a:t> </a:t>
                </a:r>
              </a:p>
            </p:txBody>
          </p:sp>
        </mc:Fallback>
      </mc:AlternateContent>
      <p:pic>
        <p:nvPicPr>
          <p:cNvPr id="4" name="Picture 2" descr="\\172.16.3.215\data4\Graphics\Powerpoint\WILEY WORK\GILAT\Final Files\ch04\gilat_3e_eq_04_55.jpg"/>
          <p:cNvPicPr>
            <a:picLocks noChangeAspect="1" noChangeArrowheads="1"/>
          </p:cNvPicPr>
          <p:nvPr/>
        </p:nvPicPr>
        <p:blipFill>
          <a:blip r:embed="rId4"/>
          <a:stretch>
            <a:fillRect/>
          </a:stretch>
        </p:blipFill>
        <p:spPr bwMode="auto">
          <a:xfrm>
            <a:off x="677333" y="5080000"/>
            <a:ext cx="5283587" cy="690641"/>
          </a:xfrm>
          <a:prstGeom prst="rect">
            <a:avLst/>
          </a:prstGeom>
          <a:noFill/>
        </p:spPr>
      </p:pic>
      <p:pic>
        <p:nvPicPr>
          <p:cNvPr id="5" name="Picture 2" descr="\\172.16.3.215\data4\Graphics\Powerpoint\WILEY WORK\GILAT\Final Files\ch04\gilat_3e_eq_04_54.jpg"/>
          <p:cNvPicPr>
            <a:picLocks noChangeAspect="1" noChangeArrowheads="1"/>
          </p:cNvPicPr>
          <p:nvPr/>
        </p:nvPicPr>
        <p:blipFill>
          <a:blip r:embed="rId5"/>
          <a:stretch>
            <a:fillRect/>
          </a:stretch>
        </p:blipFill>
        <p:spPr bwMode="auto">
          <a:xfrm>
            <a:off x="677333" y="3061287"/>
            <a:ext cx="5609167" cy="661079"/>
          </a:xfrm>
          <a:prstGeom prst="rect">
            <a:avLst/>
          </a:prstGeom>
          <a:noFill/>
        </p:spPr>
      </p:pic>
    </p:spTree>
    <p:extLst>
      <p:ext uri="{BB962C8B-B14F-4D97-AF65-F5344CB8AC3E}">
        <p14:creationId xmlns:p14="http://schemas.microsoft.com/office/powerpoint/2010/main" val="1684259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Gauss-Seidel Iterative Method:</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To begin with, all unknowns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𝑗</m:t>
                        </m:r>
                      </m:sub>
                    </m:sSub>
                  </m:oMath>
                </a14:m>
                <a:r>
                  <a:rPr lang="en-US" dirty="0">
                    <a:latin typeface="Arial" charset="0"/>
                    <a:ea typeface="Arial" charset="0"/>
                    <a:cs typeface="Arial" charset="0"/>
                  </a:rPr>
                  <a:t> except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are </a:t>
                </a:r>
                <a:r>
                  <a:rPr lang="en-US" dirty="0" err="1">
                    <a:latin typeface="Arial" charset="0"/>
                    <a:ea typeface="Arial" charset="0"/>
                    <a:cs typeface="Arial" charset="0"/>
                  </a:rPr>
                  <a:t>initialised</a:t>
                </a:r>
                <a:r>
                  <a:rPr lang="en-US" dirty="0">
                    <a:latin typeface="Arial" charset="0"/>
                    <a:ea typeface="Arial" charset="0"/>
                    <a:cs typeface="Arial" charset="0"/>
                  </a:rPr>
                  <a:t> with some approximate values. These can be zero if approximate values are unknown.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Using these values, with </a:t>
                </a:r>
                <a14:m>
                  <m:oMath xmlns:m="http://schemas.openxmlformats.org/officeDocument/2006/math">
                    <m:r>
                      <a:rPr lang="en-GB" b="0" i="1" smtClean="0">
                        <a:latin typeface="Cambria Math" charset="0"/>
                        <a:ea typeface="Arial" charset="0"/>
                        <a:cs typeface="Arial" charset="0"/>
                      </a:rPr>
                      <m:t>𝑖</m:t>
                    </m:r>
                    <m:r>
                      <a:rPr lang="en-GB" b="0" i="1" smtClean="0">
                        <a:latin typeface="Cambria Math" charset="0"/>
                        <a:ea typeface="Arial" charset="0"/>
                        <a:cs typeface="Arial" charset="0"/>
                      </a:rPr>
                      <m:t>=1</m:t>
                    </m:r>
                  </m:oMath>
                </a14:m>
                <a:r>
                  <a:rPr lang="en-US" dirty="0">
                    <a:latin typeface="Arial" charset="0"/>
                    <a:ea typeface="Arial" charset="0"/>
                    <a:cs typeface="Arial" charset="0"/>
                  </a:rPr>
                  <a:t> in Equation (4.51), we calculate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oMath>
                </a14:m>
                <a:r>
                  <a:rPr lang="en-US" dirty="0">
                    <a:latin typeface="Arial" charset="0"/>
                    <a:ea typeface="Arial" charset="0"/>
                    <a:cs typeface="Arial" charset="0"/>
                  </a:rPr>
                  <a:t>.</a:t>
                </a:r>
                <a:br>
                  <a:rPr lang="en-US" dirty="0">
                    <a:latin typeface="Arial" charset="0"/>
                    <a:ea typeface="Arial" charset="0"/>
                    <a:cs typeface="Arial" charset="0"/>
                  </a:rPr>
                </a:br>
                <a:r>
                  <a:rPr lang="en-US" dirty="0">
                    <a:latin typeface="Arial" charset="0"/>
                    <a:ea typeface="Arial" charset="0"/>
                    <a:cs typeface="Arial" charset="0"/>
                  </a:rPr>
                  <a:t>With </a:t>
                </a:r>
                <a14:m>
                  <m:oMath xmlns:m="http://schemas.openxmlformats.org/officeDocument/2006/math">
                    <m:r>
                      <a:rPr lang="en-GB" i="1">
                        <a:latin typeface="Cambria Math" charset="0"/>
                        <a:ea typeface="Arial" charset="0"/>
                        <a:cs typeface="Arial" charset="0"/>
                      </a:rPr>
                      <m:t>𝑖</m:t>
                    </m:r>
                    <m:r>
                      <a:rPr lang="en-GB" i="1">
                        <a:latin typeface="Cambria Math" charset="0"/>
                        <a:ea typeface="Arial" charset="0"/>
                        <a:cs typeface="Arial" charset="0"/>
                      </a:rPr>
                      <m:t>=2</m:t>
                    </m:r>
                  </m:oMath>
                </a14:m>
                <a:r>
                  <a:rPr lang="en-US" dirty="0">
                    <a:latin typeface="Arial" charset="0"/>
                    <a:ea typeface="Arial" charset="0"/>
                    <a:cs typeface="Arial" charset="0"/>
                  </a:rPr>
                  <a:t> in Equation (4.51), we calculate a new value for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and so on. This completes the first iteration.</a:t>
                </a:r>
                <a:br>
                  <a:rPr lang="en-US" dirty="0">
                    <a:latin typeface="Arial" charset="0"/>
                    <a:ea typeface="Arial" charset="0"/>
                    <a:cs typeface="Arial" charset="0"/>
                  </a:rPr>
                </a:br>
                <a:r>
                  <a:rPr lang="en-US" dirty="0">
                    <a:latin typeface="Arial" charset="0"/>
                    <a:ea typeface="Arial" charset="0"/>
                    <a:cs typeface="Arial" charset="0"/>
                  </a:rPr>
                  <a:t>The second iteration starts with </a:t>
                </a:r>
                <a14:m>
                  <m:oMath xmlns:m="http://schemas.openxmlformats.org/officeDocument/2006/math">
                    <m:r>
                      <a:rPr lang="en-GB" i="1">
                        <a:latin typeface="Cambria Math" charset="0"/>
                        <a:ea typeface="Arial" charset="0"/>
                        <a:cs typeface="Arial" charset="0"/>
                      </a:rPr>
                      <m:t>𝑖</m:t>
                    </m:r>
                    <m:r>
                      <a:rPr lang="en-GB" i="1">
                        <a:latin typeface="Cambria Math" charset="0"/>
                        <a:ea typeface="Arial" charset="0"/>
                        <a:cs typeface="Arial" charset="0"/>
                      </a:rPr>
                      <m:t>=1</m:t>
                    </m:r>
                  </m:oMath>
                </a14:m>
                <a:r>
                  <a:rPr lang="en-US" dirty="0">
                    <a:latin typeface="Arial" charset="0"/>
                    <a:ea typeface="Arial" charset="0"/>
                    <a:cs typeface="Arial" charset="0"/>
                  </a:rPr>
                  <a:t> in Equation (4.51) where a new value of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is calculated. With </a:t>
                </a:r>
                <a14:m>
                  <m:oMath xmlns:m="http://schemas.openxmlformats.org/officeDocument/2006/math">
                    <m:r>
                      <a:rPr lang="en-GB" b="0" i="1" smtClean="0">
                        <a:latin typeface="Cambria Math" charset="0"/>
                        <a:ea typeface="Arial" charset="0"/>
                        <a:cs typeface="Arial" charset="0"/>
                      </a:rPr>
                      <m:t>𝑖</m:t>
                    </m:r>
                    <m:r>
                      <a:rPr lang="en-GB" b="0" i="1" smtClean="0">
                        <a:latin typeface="Cambria Math" charset="0"/>
                        <a:ea typeface="Arial" charset="0"/>
                        <a:cs typeface="Arial" charset="0"/>
                      </a:rPr>
                      <m:t>=2</m:t>
                    </m:r>
                  </m:oMath>
                </a14:m>
                <a:r>
                  <a:rPr lang="en-US" dirty="0">
                    <a:latin typeface="Arial" charset="0"/>
                    <a:ea typeface="Arial" charset="0"/>
                    <a:cs typeface="Arial" charset="0"/>
                  </a:rPr>
                  <a:t> a new value of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is calculated and so on.</a:t>
                </a:r>
              </a:p>
              <a:p>
                <a:pPr marL="45720" indent="0">
                  <a:buNone/>
                </a:pPr>
                <a:r>
                  <a:rPr lang="en-US" dirty="0">
                    <a:latin typeface="Arial" charset="0"/>
                    <a:ea typeface="Arial" charset="0"/>
                    <a:cs typeface="Arial" charset="0"/>
                  </a:rPr>
                  <a:t>The iterations are repeated until:</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309"/>
                </a:stretch>
              </a:blipFill>
            </p:spPr>
            <p:txBody>
              <a:bodyPr/>
              <a:lstStyle/>
              <a:p>
                <a:r>
                  <a:rPr lang="en-US">
                    <a:noFill/>
                  </a:rPr>
                  <a:t> </a:t>
                </a:r>
              </a:p>
            </p:txBody>
          </p:sp>
        </mc:Fallback>
      </mc:AlternateContent>
      <p:pic>
        <p:nvPicPr>
          <p:cNvPr id="5" name="Picture 2" descr="Z:\Newmedia\Wiley\jira\bcs1095\Gilat3e\Work\Missing Images\gilat_3e_fig_04_21.jpg"/>
          <p:cNvPicPr>
            <a:picLocks noChangeAspect="1" noChangeArrowheads="1"/>
          </p:cNvPicPr>
          <p:nvPr/>
        </p:nvPicPr>
        <p:blipFill>
          <a:blip r:embed="rId4"/>
          <a:srcRect/>
          <a:stretch>
            <a:fillRect/>
          </a:stretch>
        </p:blipFill>
        <p:spPr bwMode="auto">
          <a:xfrm>
            <a:off x="676845" y="2468523"/>
            <a:ext cx="6692053" cy="1295838"/>
          </a:xfrm>
          <a:prstGeom prst="rect">
            <a:avLst/>
          </a:prstGeom>
          <a:noFill/>
        </p:spPr>
      </p:pic>
      <p:pic>
        <p:nvPicPr>
          <p:cNvPr id="6" name="Picture 2" descr="\\172.16.3.215\data4\Graphics\Powerpoint\WILEY WORK\GILAT\Final Files\ch04\gilat_3e_eq_04_55.jpg"/>
          <p:cNvPicPr>
            <a:picLocks noChangeAspect="1" noChangeArrowheads="1"/>
          </p:cNvPicPr>
          <p:nvPr/>
        </p:nvPicPr>
        <p:blipFill>
          <a:blip r:embed="rId5"/>
          <a:stretch>
            <a:fillRect/>
          </a:stretch>
        </p:blipFill>
        <p:spPr bwMode="auto">
          <a:xfrm>
            <a:off x="4849706" y="5909974"/>
            <a:ext cx="4273132" cy="558560"/>
          </a:xfrm>
          <a:prstGeom prst="rect">
            <a:avLst/>
          </a:prstGeom>
          <a:noFill/>
        </p:spPr>
      </p:pic>
    </p:spTree>
    <p:extLst>
      <p:ext uri="{BB962C8B-B14F-4D97-AF65-F5344CB8AC3E}">
        <p14:creationId xmlns:p14="http://schemas.microsoft.com/office/powerpoint/2010/main" val="253674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Gauss-Seidel Iterative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Mathematically the Gauss-Seidel algorithm can be written: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Gauss-Seidel algorithm converges faster than the Jacobi method and like the Jacobi method the sufficient but not necessary condition for convergence is that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oMath>
                </a14:m>
                <a:r>
                  <a:rPr lang="en-US" dirty="0">
                    <a:latin typeface="Arial" charset="0"/>
                    <a:ea typeface="Arial" charset="0"/>
                    <a:cs typeface="Arial" charset="0"/>
                  </a:rPr>
                  <a:t> is diagonally dominant.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56.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70560" y="2213763"/>
            <a:ext cx="6570872" cy="2356127"/>
          </a:xfrm>
          <a:prstGeom prst="rect">
            <a:avLst/>
          </a:prstGeom>
          <a:noFill/>
        </p:spPr>
      </p:pic>
    </p:spTree>
    <p:extLst>
      <p:ext uri="{BB962C8B-B14F-4D97-AF65-F5344CB8AC3E}">
        <p14:creationId xmlns:p14="http://schemas.microsoft.com/office/powerpoint/2010/main" val="636600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81" t="61926" r="12425" b="12593"/>
          <a:stretch/>
        </p:blipFill>
        <p:spPr>
          <a:xfrm>
            <a:off x="94773" y="1087120"/>
            <a:ext cx="4375573" cy="174752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572" t="8592" r="6655" b="9037"/>
          <a:stretch/>
        </p:blipFill>
        <p:spPr>
          <a:xfrm>
            <a:off x="4585880" y="1087120"/>
            <a:ext cx="4320000" cy="5648960"/>
          </a:xfrm>
          <a:prstGeom prst="rect">
            <a:avLst/>
          </a:prstGeom>
        </p:spPr>
      </p:pic>
    </p:spTree>
    <p:extLst>
      <p:ext uri="{BB962C8B-B14F-4D97-AF65-F5344CB8AC3E}">
        <p14:creationId xmlns:p14="http://schemas.microsoft.com/office/powerpoint/2010/main" val="757278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81" t="8691" r="12425" b="76593"/>
          <a:stretch/>
        </p:blipFill>
        <p:spPr>
          <a:xfrm>
            <a:off x="2255520" y="1537547"/>
            <a:ext cx="4375573" cy="1009228"/>
          </a:xfrm>
          <a:prstGeom prst="rect">
            <a:avLst/>
          </a:prstGeom>
        </p:spPr>
      </p:pic>
    </p:spTree>
    <p:extLst>
      <p:ext uri="{BB962C8B-B14F-4D97-AF65-F5344CB8AC3E}">
        <p14:creationId xmlns:p14="http://schemas.microsoft.com/office/powerpoint/2010/main" val="2123790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err="1">
                    <a:latin typeface="Arial" charset="0"/>
                    <a:ea typeface="Arial" charset="0"/>
                    <a:cs typeface="Arial" charset="0"/>
                  </a:rPr>
                  <a:t>Tridiagonal</a:t>
                </a:r>
                <a:r>
                  <a:rPr lang="en-US" b="1" i="1" dirty="0">
                    <a:latin typeface="Arial" charset="0"/>
                    <a:ea typeface="Arial" charset="0"/>
                    <a:cs typeface="Arial" charset="0"/>
                  </a:rPr>
                  <a:t> Systems of Equations: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These can be readily solved using previous methods but many elements of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are zero. This means more storage space and many redundant zero multiplications and additions. </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The Thomas algorithm is a commonsense approach to the problem. Instead of performing Gaussian elimination on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as a whole we store the diagonal and off-diagonal entries as separate vectors. We then apply Gaussian elimination as before.</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45"/>
                </a:stretch>
              </a:blipFill>
            </p:spPr>
            <p:txBody>
              <a:bodyPr/>
              <a:lstStyle/>
              <a:p>
                <a:r>
                  <a:rPr lang="en-US">
                    <a:noFill/>
                  </a:rPr>
                  <a:t> </a:t>
                </a:r>
              </a:p>
            </p:txBody>
          </p:sp>
        </mc:Fallback>
      </mc:AlternateContent>
      <p:pic>
        <p:nvPicPr>
          <p:cNvPr id="5" name="Picture 2" descr="\\172.16.3.215\data4\Graphics\Powerpoint\WILEY WORK\GILAT\Final Files\ch04\gilat_3e_eq_04_61.jpg"/>
          <p:cNvPicPr>
            <a:picLocks noChangeAspect="1" noChangeArrowheads="1"/>
          </p:cNvPicPr>
          <p:nvPr/>
        </p:nvPicPr>
        <p:blipFill>
          <a:blip r:embed="rId4"/>
          <a:stretch>
            <a:fillRect/>
          </a:stretch>
        </p:blipFill>
        <p:spPr bwMode="auto">
          <a:xfrm>
            <a:off x="663785" y="1136925"/>
            <a:ext cx="5216313" cy="2079073"/>
          </a:xfrm>
          <a:prstGeom prst="rect">
            <a:avLst/>
          </a:prstGeom>
          <a:noFill/>
        </p:spPr>
      </p:pic>
    </p:spTree>
    <p:extLst>
      <p:ext uri="{BB962C8B-B14F-4D97-AF65-F5344CB8AC3E}">
        <p14:creationId xmlns:p14="http://schemas.microsoft.com/office/powerpoint/2010/main" val="340563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Methods for Solving Systems of Linear Algebraic Equations: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These equations can be solved using analytic, direct or iterative (recursive) methods. The problem with analytic methods  (such as Cramer’s Rule) is that it becomes practically impossible to compute when the number of equations is large. Orders of thousands are common for many applications.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With direct methods the solution is calculated using an efficient numerical algorithm which performs arithmetic operations on the equations.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With iterative methods an initial approximate solution is assumed and is then used in an iterative process to obtain successively more accurate solutions.</a:t>
            </a:r>
          </a:p>
          <a:p>
            <a:pPr marL="45720" indent="0">
              <a:buNone/>
            </a:pPr>
            <a:endParaRPr lang="en-US" b="1" i="1" dirty="0">
              <a:latin typeface="Arial" charset="0"/>
              <a:ea typeface="Arial" charset="0"/>
              <a:cs typeface="Arial" charset="0"/>
            </a:endParaRPr>
          </a:p>
          <a:p>
            <a:pPr marL="45720" indent="0">
              <a:buNone/>
            </a:pPr>
            <a:endParaRPr lang="en-US" dirty="0"/>
          </a:p>
        </p:txBody>
      </p:sp>
    </p:spTree>
    <p:extLst>
      <p:ext uri="{BB962C8B-B14F-4D97-AF65-F5344CB8AC3E}">
        <p14:creationId xmlns:p14="http://schemas.microsoft.com/office/powerpoint/2010/main" val="359013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029" t="8592" r="12548" b="10321"/>
          <a:stretch/>
        </p:blipFill>
        <p:spPr>
          <a:xfrm>
            <a:off x="168280" y="1009227"/>
            <a:ext cx="4355253" cy="5560907"/>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081" t="8691" r="6003" b="10123"/>
          <a:stretch/>
        </p:blipFill>
        <p:spPr>
          <a:xfrm>
            <a:off x="4653280" y="1009227"/>
            <a:ext cx="4382347" cy="5567681"/>
          </a:xfrm>
          <a:prstGeom prst="rect">
            <a:avLst/>
          </a:prstGeom>
        </p:spPr>
      </p:pic>
    </p:spTree>
    <p:extLst>
      <p:ext uri="{BB962C8B-B14F-4D97-AF65-F5344CB8AC3E}">
        <p14:creationId xmlns:p14="http://schemas.microsoft.com/office/powerpoint/2010/main" val="492754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Error and Residual:</a:t>
                </a:r>
                <a:br>
                  <a:rPr lang="en-US" b="1" i="1"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Consider the equation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m:t>
                    </m:r>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𝑏</m:t>
                        </m:r>
                      </m:e>
                    </m:d>
                    <m:r>
                      <a:rPr lang="en-GB" b="0" i="1" smtClean="0">
                        <a:latin typeface="Cambria Math" charset="0"/>
                        <a:ea typeface="Arial" charset="0"/>
                        <a:cs typeface="Arial" charset="0"/>
                      </a:rPr>
                      <m:t>.</m:t>
                    </m:r>
                  </m:oMath>
                </a14:m>
                <a:br>
                  <a:rPr lang="en-GB" b="0" dirty="0">
                    <a:latin typeface="Arial" charset="0"/>
                    <a:ea typeface="Arial" charset="0"/>
                    <a:cs typeface="Arial" charset="0"/>
                  </a:rPr>
                </a:br>
                <a:br>
                  <a:rPr lang="en-GB" b="0" dirty="0">
                    <a:latin typeface="Arial" charset="0"/>
                    <a:ea typeface="Arial" charset="0"/>
                    <a:cs typeface="Arial" charset="0"/>
                  </a:rPr>
                </a:br>
                <a:r>
                  <a:rPr lang="en-US" dirty="0">
                    <a:latin typeface="Arial" charset="0"/>
                    <a:ea typeface="Arial" charset="0"/>
                    <a:cs typeface="Arial" charset="0"/>
                  </a:rPr>
                  <a:t>The true error is the vector:</a:t>
                </a:r>
              </a:p>
              <a:p>
                <a:pPr marL="45720" indent="0">
                  <a:buNone/>
                </a:pPr>
                <a:endParaRPr lang="en-US"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But because </a:t>
                </a:r>
                <a14:m>
                  <m:oMath xmlns:m="http://schemas.openxmlformats.org/officeDocument/2006/math">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𝑇𝑆</m:t>
                        </m:r>
                      </m:sub>
                    </m:sSub>
                    <m:r>
                      <a:rPr lang="en-GB" b="0" i="1" smtClean="0">
                        <a:latin typeface="Cambria Math" charset="0"/>
                        <a:ea typeface="Arial" charset="0"/>
                        <a:cs typeface="Arial" charset="0"/>
                      </a:rPr>
                      <m:t>]</m:t>
                    </m:r>
                  </m:oMath>
                </a14:m>
                <a:r>
                  <a:rPr lang="en-US" dirty="0">
                    <a:latin typeface="Arial" charset="0"/>
                    <a:ea typeface="Arial" charset="0"/>
                    <a:cs typeface="Arial" charset="0"/>
                  </a:rPr>
                  <a:t> cannot in general be calculated we instead use the residual error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𝑟</m:t>
                        </m:r>
                      </m:e>
                    </m:d>
                    <m:r>
                      <a:rPr lang="en-GB" b="0" i="0" smtClean="0">
                        <a:latin typeface="Cambria Math" charset="0"/>
                        <a:ea typeface="Arial" charset="0"/>
                        <a:cs typeface="Arial" charset="0"/>
                      </a:rPr>
                      <m:t>:</m:t>
                    </m:r>
                  </m:oMath>
                </a14:m>
                <a:endParaRPr lang="en-GB" b="0"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br>
                  <a:rPr lang="en-US" b="0" i="1" dirty="0">
                    <a:latin typeface="Cambria Math" charset="0"/>
                    <a:ea typeface="Cambria Math" charset="0"/>
                    <a:cs typeface="Cambria Math" charset="0"/>
                  </a:rPr>
                </a:br>
                <a14:m>
                  <m:oMathPara xmlns:m="http://schemas.openxmlformats.org/officeDocument/2006/math">
                    <m:oMathParaPr>
                      <m:jc m:val="centerGroup"/>
                    </m:oMathParaPr>
                    <m:oMath xmlns:m="http://schemas.openxmlformats.org/officeDocument/2006/math">
                      <m:r>
                        <a:rPr lang="en-US" b="0" i="1" dirty="0" smtClean="0">
                          <a:latin typeface="Cambria Math" charset="0"/>
                          <a:ea typeface="Cambria Math" charset="0"/>
                          <a:cs typeface="Cambria Math" charset="0"/>
                        </a:rPr>
                        <m:t>⟹</m:t>
                      </m:r>
                      <m:r>
                        <a:rPr lang="en-GB" b="0" i="1" dirty="0" smtClean="0">
                          <a:latin typeface="Cambria Math" charset="0"/>
                          <a:ea typeface="Arial" charset="0"/>
                          <a:cs typeface="Arial" charset="0"/>
                        </a:rPr>
                        <m:t>[</m:t>
                      </m:r>
                      <m:r>
                        <a:rPr lang="en-GB" b="0" i="1" dirty="0" smtClean="0">
                          <a:latin typeface="Cambria Math" charset="0"/>
                          <a:ea typeface="Arial" charset="0"/>
                          <a:cs typeface="Arial" charset="0"/>
                        </a:rPr>
                        <m:t>𝑒</m:t>
                      </m:r>
                      <m:r>
                        <a:rPr lang="en-GB" b="0" i="1" dirty="0" smtClean="0">
                          <a:latin typeface="Cambria Math" charset="0"/>
                          <a:ea typeface="Arial" charset="0"/>
                          <a:cs typeface="Arial" charset="0"/>
                        </a:rPr>
                        <m:t>]= </m:t>
                      </m:r>
                      <m:sSup>
                        <m:sSupPr>
                          <m:ctrlPr>
                            <a:rPr lang="en-GB" b="0" i="1" dirty="0" smtClean="0">
                              <a:latin typeface="Cambria Math" panose="02040503050406030204" pitchFamily="18" charset="0"/>
                              <a:ea typeface="Arial" charset="0"/>
                              <a:cs typeface="Arial" charset="0"/>
                            </a:rPr>
                          </m:ctrlPr>
                        </m:sSupPr>
                        <m:e>
                          <m:r>
                            <a:rPr lang="en-GB" b="0" i="1" dirty="0" smtClean="0">
                              <a:latin typeface="Cambria Math" charset="0"/>
                              <a:ea typeface="Arial" charset="0"/>
                              <a:cs typeface="Arial" charset="0"/>
                            </a:rPr>
                            <m:t>[</m:t>
                          </m:r>
                          <m:r>
                            <a:rPr lang="en-GB" b="0" i="1" dirty="0" smtClean="0">
                              <a:latin typeface="Cambria Math" charset="0"/>
                              <a:ea typeface="Arial" charset="0"/>
                              <a:cs typeface="Arial" charset="0"/>
                            </a:rPr>
                            <m:t>𝑎</m:t>
                          </m:r>
                          <m:r>
                            <a:rPr lang="en-GB" b="0" i="1" dirty="0" smtClean="0">
                              <a:latin typeface="Cambria Math" charset="0"/>
                              <a:ea typeface="Arial" charset="0"/>
                              <a:cs typeface="Arial" charset="0"/>
                            </a:rPr>
                            <m:t>]</m:t>
                          </m:r>
                        </m:e>
                        <m:sup>
                          <m:r>
                            <a:rPr lang="en-GB" b="0" i="1" dirty="0" smtClean="0">
                              <a:latin typeface="Cambria Math" charset="0"/>
                              <a:ea typeface="Arial" charset="0"/>
                              <a:cs typeface="Arial" charset="0"/>
                            </a:rPr>
                            <m:t>−1</m:t>
                          </m:r>
                        </m:sup>
                      </m:sSup>
                      <m:r>
                        <a:rPr lang="en-GB" b="0" i="1" dirty="0" smtClean="0">
                          <a:latin typeface="Cambria Math" charset="0"/>
                          <a:ea typeface="Arial" charset="0"/>
                          <a:cs typeface="Arial" charset="0"/>
                        </a:rPr>
                        <m:t>[</m:t>
                      </m:r>
                      <m:r>
                        <a:rPr lang="en-GB" b="0" i="1" dirty="0" smtClean="0">
                          <a:latin typeface="Cambria Math" charset="0"/>
                          <a:ea typeface="Arial" charset="0"/>
                          <a:cs typeface="Arial" charset="0"/>
                        </a:rPr>
                        <m:t>𝑟</m:t>
                      </m:r>
                      <m:r>
                        <a:rPr lang="en-GB" b="0" i="1" dirty="0" smtClean="0">
                          <a:latin typeface="Cambria Math" charset="0"/>
                          <a:ea typeface="Arial" charset="0"/>
                          <a:cs typeface="Arial" charset="0"/>
                        </a:rPr>
                        <m:t>]</m:t>
                      </m:r>
                    </m:oMath>
                  </m:oMathPara>
                </a14:m>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The smaller the elements in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𝑟</m:t>
                    </m:r>
                    <m:r>
                      <a:rPr lang="en-GB" b="0" i="1" smtClean="0">
                        <a:latin typeface="Cambria Math" charset="0"/>
                        <a:ea typeface="Arial" charset="0"/>
                        <a:cs typeface="Arial" charset="0"/>
                      </a:rPr>
                      <m:t>]</m:t>
                    </m:r>
                  </m:oMath>
                </a14:m>
                <a:r>
                  <a:rPr lang="en-US" dirty="0">
                    <a:latin typeface="Arial" charset="0"/>
                    <a:ea typeface="Arial" charset="0"/>
                    <a:cs typeface="Arial" charset="0"/>
                  </a:rPr>
                  <a:t> the better </a:t>
                </a:r>
                <a14:m>
                  <m:oMath xmlns:m="http://schemas.openxmlformats.org/officeDocument/2006/math">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𝑁𝑆</m:t>
                        </m:r>
                      </m:sub>
                    </m:sSub>
                    <m:r>
                      <a:rPr lang="en-GB" b="0" i="1" smtClean="0">
                        <a:latin typeface="Cambria Math" charset="0"/>
                        <a:ea typeface="Arial" charset="0"/>
                        <a:cs typeface="Arial" charset="0"/>
                      </a:rPr>
                      <m:t>]</m:t>
                    </m:r>
                  </m:oMath>
                </a14:m>
                <a:r>
                  <a:rPr lang="en-US" dirty="0">
                    <a:latin typeface="Arial" charset="0"/>
                    <a:ea typeface="Arial" charset="0"/>
                    <a:cs typeface="Arial" charset="0"/>
                  </a:rPr>
                  <a:t> satisfies the equation. However this does not necessarily tell us how close </a:t>
                </a:r>
                <a14:m>
                  <m:oMath xmlns:m="http://schemas.openxmlformats.org/officeDocument/2006/math">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𝑁𝑆</m:t>
                        </m:r>
                      </m:sub>
                    </m:sSub>
                    <m:r>
                      <a:rPr lang="en-GB" i="1">
                        <a:latin typeface="Cambria Math" charset="0"/>
                        <a:ea typeface="Arial" charset="0"/>
                        <a:cs typeface="Arial" charset="0"/>
                      </a:rPr>
                      <m:t>]</m:t>
                    </m:r>
                  </m:oMath>
                </a14:m>
                <a:r>
                  <a:rPr lang="en-US" dirty="0">
                    <a:latin typeface="Arial" charset="0"/>
                    <a:ea typeface="Arial" charset="0"/>
                    <a:cs typeface="Arial" charset="0"/>
                  </a:rPr>
                  <a:t> is to </a:t>
                </a:r>
                <a14:m>
                  <m:oMath xmlns:m="http://schemas.openxmlformats.org/officeDocument/2006/math">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𝑇</m:t>
                        </m:r>
                        <m:r>
                          <a:rPr lang="en-GB" i="1">
                            <a:latin typeface="Cambria Math" charset="0"/>
                            <a:ea typeface="Arial" charset="0"/>
                            <a:cs typeface="Arial" charset="0"/>
                          </a:rPr>
                          <m:t>𝑆</m:t>
                        </m:r>
                      </m:sub>
                    </m:sSub>
                    <m:r>
                      <a:rPr lang="en-GB" i="1">
                        <a:latin typeface="Cambria Math" charset="0"/>
                        <a:ea typeface="Arial" charset="0"/>
                        <a:cs typeface="Arial" charset="0"/>
                      </a:rPr>
                      <m:t>]</m:t>
                    </m:r>
                  </m:oMath>
                </a14:m>
                <a:r>
                  <a:rPr lang="en-US" dirty="0">
                    <a:latin typeface="Arial" charset="0"/>
                    <a:ea typeface="Arial" charset="0"/>
                    <a:cs typeface="Arial" charset="0"/>
                  </a:rPr>
                  <a:t> (see Equation (4.68) – that depends on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e>
                      <m:sup>
                        <m:r>
                          <a:rPr lang="en-GB" b="0" i="1" smtClean="0">
                            <a:latin typeface="Cambria Math" charset="0"/>
                            <a:ea typeface="Arial" charset="0"/>
                            <a:cs typeface="Arial" charset="0"/>
                          </a:rPr>
                          <m:t>−1</m:t>
                        </m:r>
                      </m:sup>
                    </m:sSup>
                  </m:oMath>
                </a14:m>
                <a:r>
                  <a:rPr lang="en-US" dirty="0">
                    <a:latin typeface="Arial" charset="0"/>
                    <a:ea typeface="Arial" charset="0"/>
                    <a:cs typeface="Arial"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673"/>
                </a:stretch>
              </a:blipFill>
            </p:spPr>
            <p:txBody>
              <a:bodyPr/>
              <a:lstStyle/>
              <a:p>
                <a:r>
                  <a:rPr lang="en-US">
                    <a:noFill/>
                  </a:rPr>
                  <a:t> </a:t>
                </a:r>
              </a:p>
            </p:txBody>
          </p:sp>
        </mc:Fallback>
      </mc:AlternateContent>
      <p:pic>
        <p:nvPicPr>
          <p:cNvPr id="4" name="Picture 2" descr="\\172.16.3.215\data4\Graphics\Powerpoint\WILEY WORK\GILAT\Final Files\ch04\gilat_3e_eq_04_67.jpg"/>
          <p:cNvPicPr>
            <a:picLocks noChangeAspect="1" noChangeArrowheads="1"/>
          </p:cNvPicPr>
          <p:nvPr/>
        </p:nvPicPr>
        <p:blipFill>
          <a:blip r:embed="rId4"/>
          <a:stretch>
            <a:fillRect/>
          </a:stretch>
        </p:blipFill>
        <p:spPr bwMode="auto">
          <a:xfrm>
            <a:off x="690879" y="2362600"/>
            <a:ext cx="6488853" cy="338347"/>
          </a:xfrm>
          <a:prstGeom prst="rect">
            <a:avLst/>
          </a:prstGeom>
          <a:noFill/>
        </p:spPr>
      </p:pic>
      <p:pic>
        <p:nvPicPr>
          <p:cNvPr id="5" name="Picture 2" descr="\\172.16.3.215\data4\Graphics\Powerpoint\WILEY WORK\GILAT\Final Files\ch04\gilat_3e_eq_04_68.jpg"/>
          <p:cNvPicPr>
            <a:picLocks noChangeAspect="1" noChangeArrowheads="1"/>
          </p:cNvPicPr>
          <p:nvPr/>
        </p:nvPicPr>
        <p:blipFill>
          <a:blip r:embed="rId5"/>
          <a:stretch>
            <a:fillRect/>
          </a:stretch>
        </p:blipFill>
        <p:spPr bwMode="auto">
          <a:xfrm>
            <a:off x="690879" y="3943129"/>
            <a:ext cx="7796953" cy="367571"/>
          </a:xfrm>
          <a:prstGeom prst="rect">
            <a:avLst/>
          </a:prstGeom>
          <a:noFill/>
        </p:spPr>
      </p:pic>
    </p:spTree>
    <p:extLst>
      <p:ext uri="{BB962C8B-B14F-4D97-AF65-F5344CB8AC3E}">
        <p14:creationId xmlns:p14="http://schemas.microsoft.com/office/powerpoint/2010/main" val="1776088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04" t="8592" r="6250" b="19013"/>
          <a:stretch/>
        </p:blipFill>
        <p:spPr>
          <a:xfrm>
            <a:off x="2689013" y="1246293"/>
            <a:ext cx="4362027" cy="4964853"/>
          </a:xfrm>
          <a:prstGeom prst="rect">
            <a:avLst/>
          </a:prstGeom>
        </p:spPr>
      </p:pic>
    </p:spTree>
    <p:extLst>
      <p:ext uri="{BB962C8B-B14F-4D97-AF65-F5344CB8AC3E}">
        <p14:creationId xmlns:p14="http://schemas.microsoft.com/office/powerpoint/2010/main" val="1311638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92500"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Norms: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norm of a vector or matrix is a number that in some way indicates collectively the size of the vector or matrix elements. There are various definitions for the norm, each with their own uses, of a vector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𝑣</m:t>
                    </m:r>
                    <m:r>
                      <a:rPr lang="en-GB" b="0" i="1" smtClean="0">
                        <a:latin typeface="Cambria Math" charset="0"/>
                        <a:ea typeface="Arial" charset="0"/>
                        <a:cs typeface="Arial" charset="0"/>
                      </a:rPr>
                      <m:t>]</m:t>
                    </m:r>
                  </m:oMath>
                </a14:m>
                <a:r>
                  <a:rPr lang="en-US" dirty="0">
                    <a:latin typeface="Arial" charset="0"/>
                    <a:ea typeface="Arial" charset="0"/>
                    <a:cs typeface="Arial" charset="0"/>
                  </a:rPr>
                  <a:t> or a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We will concern ourselves with the Euclidean 2-norm in this course:</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Vector Norms:</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infinity norm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𝑙</m:t>
                        </m:r>
                      </m:e>
                      <m:sub>
                        <m:r>
                          <a:rPr lang="en-US" i="1">
                            <a:latin typeface="Cambria Math" charset="0"/>
                            <a:ea typeface="Cambria Math" charset="0"/>
                            <a:cs typeface="Cambria Math" charset="0"/>
                          </a:rPr>
                          <m:t>∞</m:t>
                        </m:r>
                      </m:sub>
                    </m:sSub>
                  </m:oMath>
                </a14:m>
                <a:r>
                  <a:rPr lang="en-US" dirty="0">
                    <a:latin typeface="Arial" charset="0"/>
                    <a:ea typeface="Arial" charset="0"/>
                    <a:cs typeface="Arial" charset="0"/>
                  </a:rPr>
                  <a:t>norm):</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The 1-norm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𝑙</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norm):</a:t>
                </a:r>
              </a:p>
              <a:p>
                <a:pPr marL="45720" indent="0">
                  <a:buNone/>
                </a:pP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The Euclidean 2-norm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𝑙</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norm):</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latter one is also referred to as the magnitude of the vector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𝑣</m:t>
                    </m:r>
                    <m:r>
                      <a:rPr lang="en-GB" i="1">
                        <a:latin typeface="Cambria Math" charset="0"/>
                        <a:ea typeface="Arial" charset="0"/>
                        <a:cs typeface="Arial" charset="0"/>
                      </a:rPr>
                      <m:t>]</m:t>
                    </m:r>
                  </m:oMath>
                </a14:m>
                <a:r>
                  <a:rPr lang="en-US" dirty="0">
                    <a:latin typeface="Arial" charset="0"/>
                    <a:ea typeface="Arial" charset="0"/>
                    <a:cs typeface="Arial" charset="0"/>
                  </a:rPr>
                  <a:t> with which you are already familiar. </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218" r="-145"/>
                </a:stretch>
              </a:blipFill>
            </p:spPr>
            <p:txBody>
              <a:bodyPr/>
              <a:lstStyle/>
              <a:p>
                <a:r>
                  <a:rPr lang="en-US">
                    <a:noFill/>
                  </a:rPr>
                  <a:t> </a:t>
                </a:r>
              </a:p>
            </p:txBody>
          </p:sp>
        </mc:Fallback>
      </mc:AlternateContent>
      <p:pic>
        <p:nvPicPr>
          <p:cNvPr id="4" name="Picture 2" descr="\\172.16.3.215\data4\Graphics\Powerpoint\WILEY WORK\GILAT\Final Files\ch04\gilat_3e_eq_04_70.jpg"/>
          <p:cNvPicPr>
            <a:picLocks noChangeAspect="1" noChangeArrowheads="1"/>
          </p:cNvPicPr>
          <p:nvPr/>
        </p:nvPicPr>
        <p:blipFill rotWithShape="1">
          <a:blip r:embed="rId4">
            <a:duotone>
              <a:prstClr val="black"/>
              <a:schemeClr val="accent3">
                <a:tint val="45000"/>
                <a:satMod val="400000"/>
              </a:schemeClr>
            </a:duotone>
          </a:blip>
          <a:srcRect l="-61593" r="61593"/>
          <a:stretch/>
        </p:blipFill>
        <p:spPr bwMode="auto">
          <a:xfrm>
            <a:off x="1245704" y="3391827"/>
            <a:ext cx="5360210" cy="440463"/>
          </a:xfrm>
          <a:prstGeom prst="rect">
            <a:avLst/>
          </a:prstGeom>
          <a:noFill/>
        </p:spPr>
      </p:pic>
      <p:pic>
        <p:nvPicPr>
          <p:cNvPr id="5" name="Picture 2" descr="\\172.16.3.215\data4\Graphics\Powerpoint\WILEY WORK\GILAT\Final Files\ch04\gilat_3e_eq_04_71.jpg"/>
          <p:cNvPicPr>
            <a:picLocks noChangeAspect="1" noChangeArrowheads="1"/>
          </p:cNvPicPr>
          <p:nvPr/>
        </p:nvPicPr>
        <p:blipFill rotWithShape="1">
          <a:blip r:embed="rId5">
            <a:duotone>
              <a:prstClr val="black"/>
              <a:schemeClr val="accent3">
                <a:tint val="45000"/>
                <a:satMod val="400000"/>
              </a:schemeClr>
            </a:duotone>
          </a:blip>
          <a:srcRect l="-62596" r="64958"/>
          <a:stretch/>
        </p:blipFill>
        <p:spPr bwMode="auto">
          <a:xfrm>
            <a:off x="1738664" y="4057094"/>
            <a:ext cx="4464000" cy="590437"/>
          </a:xfrm>
          <a:prstGeom prst="rect">
            <a:avLst/>
          </a:prstGeom>
          <a:noFill/>
        </p:spPr>
      </p:pic>
      <p:pic>
        <p:nvPicPr>
          <p:cNvPr id="6" name="Picture 2" descr="\\172.16.3.215\data4\Graphics\Powerpoint\WILEY WORK\GILAT\Final Files\ch04\gilat_3e_eq_04_72.jpg"/>
          <p:cNvPicPr>
            <a:picLocks noChangeAspect="1" noChangeArrowheads="1"/>
          </p:cNvPicPr>
          <p:nvPr/>
        </p:nvPicPr>
        <p:blipFill rotWithShape="1">
          <a:blip r:embed="rId6">
            <a:duotone>
              <a:prstClr val="black"/>
              <a:schemeClr val="accent3">
                <a:tint val="45000"/>
                <a:satMod val="400000"/>
              </a:schemeClr>
            </a:duotone>
          </a:blip>
          <a:srcRect l="-21984" r="62568"/>
          <a:stretch/>
        </p:blipFill>
        <p:spPr bwMode="auto">
          <a:xfrm>
            <a:off x="3503679" y="4903729"/>
            <a:ext cx="2952000" cy="751205"/>
          </a:xfrm>
          <a:prstGeom prst="rect">
            <a:avLst/>
          </a:prstGeom>
          <a:noFill/>
        </p:spPr>
      </p:pic>
    </p:spTree>
    <p:extLst>
      <p:ext uri="{BB962C8B-B14F-4D97-AF65-F5344CB8AC3E}">
        <p14:creationId xmlns:p14="http://schemas.microsoft.com/office/powerpoint/2010/main" val="680007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Norms: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Matrix Norms: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infinity norm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𝑙</m:t>
                        </m:r>
                      </m:e>
                      <m:sub>
                        <m:r>
                          <a:rPr lang="en-US" i="1" smtClean="0">
                            <a:latin typeface="Cambria Math" charset="0"/>
                            <a:ea typeface="Cambria Math" charset="0"/>
                            <a:cs typeface="Cambria Math" charset="0"/>
                          </a:rPr>
                          <m:t>∞</m:t>
                        </m:r>
                      </m:sub>
                    </m:sSub>
                  </m:oMath>
                </a14:m>
                <a:r>
                  <a:rPr lang="en-US" dirty="0">
                    <a:latin typeface="Arial" charset="0"/>
                    <a:ea typeface="Arial" charset="0"/>
                    <a:cs typeface="Arial" charset="0"/>
                  </a:rPr>
                  <a:t>norm):</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1-norm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𝑙</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norm):</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2-norm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m:t>
                        </m:r>
                        <m:r>
                          <a:rPr lang="en-GB" i="1">
                            <a:latin typeface="Cambria Math" charset="0"/>
                            <a:ea typeface="Arial" charset="0"/>
                            <a:cs typeface="Arial" charset="0"/>
                          </a:rPr>
                          <m:t>𝑙</m:t>
                        </m:r>
                      </m:e>
                      <m:sub>
                        <m:r>
                          <a:rPr lang="en-GB" i="1">
                            <a:latin typeface="Cambria Math" charset="0"/>
                            <a:ea typeface="Arial" charset="0"/>
                            <a:cs typeface="Arial" charset="0"/>
                          </a:rPr>
                          <m:t>2</m:t>
                        </m:r>
                      </m:sub>
                    </m:sSub>
                  </m:oMath>
                </a14:m>
                <a:r>
                  <a:rPr lang="en-US" dirty="0">
                    <a:latin typeface="Arial" charset="0"/>
                    <a:ea typeface="Arial" charset="0"/>
                    <a:cs typeface="Arial" charset="0"/>
                  </a:rPr>
                  <a:t> norm):</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where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𝑣</m:t>
                    </m:r>
                    <m:r>
                      <a:rPr lang="en-GB" b="0" i="1" smtClean="0">
                        <a:latin typeface="Cambria Math" charset="0"/>
                        <a:ea typeface="Arial" charset="0"/>
                        <a:cs typeface="Arial" charset="0"/>
                      </a:rPr>
                      <m:t>]</m:t>
                    </m:r>
                  </m:oMath>
                </a14:m>
                <a:r>
                  <a:rPr lang="en-US" dirty="0">
                    <a:latin typeface="Arial" charset="0"/>
                    <a:ea typeface="Arial" charset="0"/>
                    <a:cs typeface="Arial" charset="0"/>
                  </a:rPr>
                  <a:t> is an eigenvector of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m:t>
                    </m:r>
                  </m:oMath>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Euclidean Norm:</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73.jpg"/>
          <p:cNvPicPr>
            <a:picLocks noChangeAspect="1" noChangeArrowheads="1"/>
          </p:cNvPicPr>
          <p:nvPr/>
        </p:nvPicPr>
        <p:blipFill rotWithShape="1">
          <a:blip r:embed="rId4">
            <a:duotone>
              <a:prstClr val="black"/>
              <a:schemeClr val="accent3">
                <a:tint val="45000"/>
                <a:satMod val="400000"/>
              </a:schemeClr>
            </a:duotone>
          </a:blip>
          <a:srcRect l="-43123" r="43123"/>
          <a:stretch/>
        </p:blipFill>
        <p:spPr bwMode="auto">
          <a:xfrm>
            <a:off x="2458027" y="2242253"/>
            <a:ext cx="5107940" cy="667681"/>
          </a:xfrm>
          <a:prstGeom prst="rect">
            <a:avLst/>
          </a:prstGeom>
          <a:noFill/>
        </p:spPr>
      </p:pic>
      <p:pic>
        <p:nvPicPr>
          <p:cNvPr id="5" name="Picture 2" descr="\\172.16.3.215\data4\Graphics\Powerpoint\WILEY WORK\GILAT\Final Files\ch04\gilat_3e_eq_04_74.jpg"/>
          <p:cNvPicPr>
            <a:picLocks noChangeAspect="1" noChangeArrowheads="1"/>
          </p:cNvPicPr>
          <p:nvPr/>
        </p:nvPicPr>
        <p:blipFill rotWithShape="1">
          <a:blip r:embed="rId5">
            <a:duotone>
              <a:prstClr val="black"/>
              <a:schemeClr val="accent3">
                <a:tint val="45000"/>
                <a:satMod val="400000"/>
              </a:schemeClr>
            </a:duotone>
          </a:blip>
          <a:srcRect l="-38370" t="810" r="38370" b="4745"/>
          <a:stretch/>
        </p:blipFill>
        <p:spPr bwMode="auto">
          <a:xfrm>
            <a:off x="2753653" y="3073077"/>
            <a:ext cx="4986019" cy="612000"/>
          </a:xfrm>
          <a:prstGeom prst="rect">
            <a:avLst/>
          </a:prstGeom>
          <a:noFill/>
        </p:spPr>
      </p:pic>
      <p:pic>
        <p:nvPicPr>
          <p:cNvPr id="6" name="Picture 2" descr="\\172.16.3.215\data4\Graphics\Powerpoint\WILEY WORK\GILAT\Final Files\ch04\gilat_3e_eq_04_75.jpg"/>
          <p:cNvPicPr>
            <a:picLocks noChangeAspect="1" noChangeArrowheads="1"/>
          </p:cNvPicPr>
          <p:nvPr/>
        </p:nvPicPr>
        <p:blipFill rotWithShape="1">
          <a:blip r:embed="rId6">
            <a:duotone>
              <a:prstClr val="black"/>
              <a:schemeClr val="accent3">
                <a:tint val="45000"/>
                <a:satMod val="400000"/>
              </a:schemeClr>
            </a:duotone>
          </a:blip>
          <a:srcRect l="-40401" r="40401"/>
          <a:stretch/>
        </p:blipFill>
        <p:spPr bwMode="auto">
          <a:xfrm>
            <a:off x="2645279" y="4049045"/>
            <a:ext cx="5094393" cy="513078"/>
          </a:xfrm>
          <a:prstGeom prst="rect">
            <a:avLst/>
          </a:prstGeom>
          <a:noFill/>
        </p:spPr>
      </p:pic>
      <p:pic>
        <p:nvPicPr>
          <p:cNvPr id="7" name="Picture 2" descr="\\172.16.3.215\data4\Graphics\Powerpoint\WILEY WORK\GILAT\Final Files\ch04\gilat_3e_eq_04_76.jpg"/>
          <p:cNvPicPr>
            <a:picLocks noChangeAspect="1" noChangeArrowheads="1"/>
          </p:cNvPicPr>
          <p:nvPr/>
        </p:nvPicPr>
        <p:blipFill rotWithShape="1">
          <a:blip r:embed="rId7">
            <a:duotone>
              <a:prstClr val="black"/>
              <a:schemeClr val="accent3">
                <a:tint val="45000"/>
                <a:satMod val="400000"/>
              </a:schemeClr>
            </a:duotone>
          </a:blip>
          <a:srcRect l="-40456" r="40456"/>
          <a:stretch/>
        </p:blipFill>
        <p:spPr bwMode="auto">
          <a:xfrm>
            <a:off x="2428955" y="5539855"/>
            <a:ext cx="5527040" cy="773786"/>
          </a:xfrm>
          <a:prstGeom prst="rect">
            <a:avLst/>
          </a:prstGeom>
          <a:noFill/>
        </p:spPr>
      </p:pic>
    </p:spTree>
    <p:extLst>
      <p:ext uri="{BB962C8B-B14F-4D97-AF65-F5344CB8AC3E}">
        <p14:creationId xmlns:p14="http://schemas.microsoft.com/office/powerpoint/2010/main" val="1925473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Properties of Norms: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1. 	The norm of a vector or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denoted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oMath>
                </a14:m>
                <a:r>
                  <a:rPr lang="en-US" dirty="0">
                    <a:latin typeface="Arial" charset="0"/>
                    <a:ea typeface="Arial" charset="0"/>
                    <a:cs typeface="Arial" charset="0"/>
                  </a:rPr>
                  <a:t>, is a 	positive quantity and is equal to zero </a:t>
                </a:r>
                <a14:m>
                  <m:oMath xmlns:m="http://schemas.openxmlformats.org/officeDocument/2006/math">
                    <m:r>
                      <m:rPr>
                        <m:sty m:val="p"/>
                      </m:rPr>
                      <a:rPr lang="en-GB" b="0" i="0" smtClean="0">
                        <a:latin typeface="Cambria Math" charset="0"/>
                        <a:ea typeface="Arial" charset="0"/>
                        <a:cs typeface="Arial" charset="0"/>
                      </a:rPr>
                      <m:t>iff</m:t>
                    </m:r>
                    <m:r>
                      <a:rPr lang="en-GB" b="0" i="0" smtClean="0">
                        <a:latin typeface="Cambria Math" charset="0"/>
                        <a:ea typeface="Arial" charset="0"/>
                        <a:cs typeface="Arial" charset="0"/>
                      </a:rPr>
                      <m:t> </m:t>
                    </m:r>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=0</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r>
                          <a:rPr lang="en-US" i="1" smtClean="0">
                            <a:latin typeface="Cambria Math" charset="0"/>
                            <a:ea typeface="Cambria Math" charset="0"/>
                            <a:cs typeface="Cambria Math" charset="0"/>
                          </a:rPr>
                          <m:t>𝛼</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e>
                    </m:d>
                    <m:r>
                      <a:rPr lang="en-GB" b="0" i="1" smtClean="0">
                        <a:latin typeface="Cambria Math" charset="0"/>
                        <a:ea typeface="Arial" charset="0"/>
                        <a:cs typeface="Arial" charset="0"/>
                      </a:rPr>
                      <m:t>=</m:t>
                    </m:r>
                    <m:d>
                      <m:dPr>
                        <m:begChr m:val="|"/>
                        <m:endChr m:val="|"/>
                        <m:ctrlPr>
                          <a:rPr lang="hr-HR" b="0" i="1" smtClean="0">
                            <a:latin typeface="Cambria Math" panose="02040503050406030204" pitchFamily="18" charset="0"/>
                            <a:ea typeface="Arial" charset="0"/>
                            <a:cs typeface="Arial" charset="0"/>
                          </a:rPr>
                        </m:ctrlPr>
                      </m:dPr>
                      <m:e>
                        <m:r>
                          <a:rPr lang="hr-HR" b="0" i="1" smtClean="0">
                            <a:latin typeface="Cambria Math" charset="0"/>
                            <a:ea typeface="Cambria Math" charset="0"/>
                            <a:cs typeface="Cambria Math" charset="0"/>
                          </a:rPr>
                          <m:t>𝛼</m:t>
                        </m:r>
                      </m:e>
                    </m:d>
                    <m:d>
                      <m:dPr>
                        <m:begChr m:val="‖"/>
                        <m:endChr m:val="‖"/>
                        <m:ctrlPr>
                          <a:rPr lang="hr-HR"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e>
                    </m:d>
                    <m:r>
                      <a:rPr lang="en-GB" b="0" i="1" smtClean="0">
                        <a:latin typeface="Cambria Math" charset="0"/>
                        <a:ea typeface="Arial" charset="0"/>
                        <a:cs typeface="Arial" charset="0"/>
                      </a:rPr>
                      <m:t> </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𝛼</m:t>
                    </m:r>
                  </m:oMath>
                </a14:m>
                <a:r>
                  <a:rPr lang="en-US" dirty="0">
                    <a:latin typeface="Arial" charset="0"/>
                    <a:ea typeface="Arial" charset="0"/>
                    <a:cs typeface="Arial" charset="0"/>
                  </a:rPr>
                  <a:t>. This means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e>
                    </m:d>
                    <m:r>
                      <a:rPr lang="en-GB" b="0" i="1" smtClean="0">
                        <a:latin typeface="Cambria Math" charset="0"/>
                        <a:ea typeface="Arial" charset="0"/>
                        <a:cs typeface="Arial" charset="0"/>
                      </a:rPr>
                      <m:t>=</m:t>
                    </m:r>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e>
                    </m:d>
                    <m:r>
                      <a:rPr lang="en-GB" i="1">
                        <a:latin typeface="Cambria Math" charset="0"/>
                        <a:ea typeface="Arial" charset="0"/>
                        <a:cs typeface="Arial" charset="0"/>
                      </a:rPr>
                      <m:t>≥</m:t>
                    </m:r>
                    <m:r>
                      <a:rPr lang="en-GB" b="0" i="1" smtClean="0">
                        <a:latin typeface="Cambria Math" charset="0"/>
                        <a:ea typeface="Arial" charset="0"/>
                        <a:cs typeface="Arial" charset="0"/>
                      </a:rPr>
                      <m:t>0</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e>
                    </m:d>
                    <m:r>
                      <a:rPr lang="en-US" i="1" smtClean="0">
                        <a:latin typeface="Cambria Math" charset="0"/>
                        <a:ea typeface="Cambria Math" charset="0"/>
                        <a:cs typeface="Cambria Math" charset="0"/>
                      </a:rPr>
                      <m:t>≤</m:t>
                    </m:r>
                    <m:d>
                      <m:dPr>
                        <m:begChr m:val="‖"/>
                        <m:endChr m:val="‖"/>
                        <m:ctrlPr>
                          <a:rPr lang="en-US"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e>
                    </m:d>
                    <m:d>
                      <m:dPr>
                        <m:begChr m:val="‖"/>
                        <m:endChr m:val="‖"/>
                        <m:ctrlPr>
                          <a:rPr lang="en-US"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𝑥</m:t>
                        </m:r>
                      </m:e>
                    </m:d>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4.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e>
                    </m:d>
                    <m:r>
                      <a:rPr lang="en-US" i="1" smtClean="0">
                        <a:latin typeface="Cambria Math" charset="0"/>
                        <a:ea typeface="Cambria Math" charset="0"/>
                        <a:cs typeface="Cambria Math" charset="0"/>
                      </a:rPr>
                      <m:t>≤</m:t>
                    </m:r>
                    <m:d>
                      <m:dPr>
                        <m:begChr m:val="‖"/>
                        <m:endChr m:val="‖"/>
                        <m:ctrlPr>
                          <a:rPr lang="en-US" i="1" smtClean="0">
                            <a:latin typeface="Cambria Math" panose="02040503050406030204" pitchFamily="18" charset="0"/>
                            <a:ea typeface="Cambria Math" charset="0"/>
                            <a:cs typeface="Cambria Math" charset="0"/>
                          </a:rPr>
                        </m:ctrlPr>
                      </m:dPr>
                      <m:e>
                        <m:d>
                          <m:dPr>
                            <m:begChr m:val="["/>
                            <m:endChr m:val="]"/>
                            <m:ctrlPr>
                              <a:rPr lang="en-GB"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e>
                    </m:d>
                    <m:r>
                      <a:rPr lang="en-GB" b="0" i="1" smtClean="0">
                        <a:latin typeface="Cambria Math" charset="0"/>
                        <a:ea typeface="Cambria Math" charset="0"/>
                        <a:cs typeface="Cambria Math" charset="0"/>
                      </a:rPr>
                      <m:t>+</m:t>
                    </m:r>
                    <m:d>
                      <m:dPr>
                        <m:begChr m:val="‖"/>
                        <m:endChr m:val="‖"/>
                        <m:ctrlPr>
                          <a:rPr lang="en-GB"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oMath>
                </a14:m>
                <a:r>
                  <a:rPr lang="en-US" dirty="0">
                    <a:latin typeface="Arial" charset="0"/>
                    <a:ea typeface="Arial" charset="0"/>
                    <a:cs typeface="Arial" charset="0"/>
                  </a:rPr>
                  <a:t> - the triangle inequality.</a:t>
                </a:r>
              </a:p>
              <a:p>
                <a:pPr marL="45720" indent="0">
                  <a:buNone/>
                </a:pPr>
                <a:r>
                  <a:rPr lang="en-US" dirty="0">
                    <a:latin typeface="Arial" charset="0"/>
                    <a:ea typeface="Arial" charset="0"/>
                    <a:cs typeface="Arial"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279820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Using Norms to Determine Error Bounds: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It can be shown that:</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useful result gives an upper and lower bound to error relative to the true solution.</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pic>
        <p:nvPicPr>
          <p:cNvPr id="4" name="Picture 2" descr="\\172.16.3.215\data4\Graphics\Powerpoint\WILEY WORK\GILAT\Final Files\ch04\gilat_3e_eq_04_85.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36693" y="2757730"/>
            <a:ext cx="7847323" cy="947284"/>
          </a:xfrm>
          <a:prstGeom prst="rect">
            <a:avLst/>
          </a:prstGeom>
          <a:noFill/>
        </p:spPr>
      </p:pic>
    </p:spTree>
    <p:extLst>
      <p:ext uri="{BB962C8B-B14F-4D97-AF65-F5344CB8AC3E}">
        <p14:creationId xmlns:p14="http://schemas.microsoft.com/office/powerpoint/2010/main" val="192499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Condition Number of a Matrix:</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This tells us how stable the solution to a system of equations is.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number shows how a small perturbation in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will affect the solution. If the condition number is much greater than 1 then a small perturbation in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will greatly affect the solution. In this case the matrix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is said to be ill-conditioned.</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By contrast, if a small perturbation in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does not affect the solution greatly then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is said to be well-conditioned.</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condition number of a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is given by:</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5" name="Picture 2" descr="\\172.16.3.215\data4\Graphics\Powerpoint\WILEY WORK\GILAT\Final Files\ch04\gilat_3e_eq_04_86.jpg"/>
          <p:cNvPicPr>
            <a:picLocks noChangeAspect="1" noChangeArrowheads="1"/>
          </p:cNvPicPr>
          <p:nvPr/>
        </p:nvPicPr>
        <p:blipFill>
          <a:blip r:embed="rId4"/>
          <a:stretch>
            <a:fillRect/>
          </a:stretch>
        </p:blipFill>
        <p:spPr bwMode="auto">
          <a:xfrm>
            <a:off x="717972" y="5708534"/>
            <a:ext cx="5853007" cy="384625"/>
          </a:xfrm>
          <a:prstGeom prst="rect">
            <a:avLst/>
          </a:prstGeom>
          <a:noFill/>
        </p:spPr>
      </p:pic>
    </p:spTree>
    <p:extLst>
      <p:ext uri="{BB962C8B-B14F-4D97-AF65-F5344CB8AC3E}">
        <p14:creationId xmlns:p14="http://schemas.microsoft.com/office/powerpoint/2010/main" val="586586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77500" lnSpcReduction="2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Condition Number of a Matrix:</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Take, for example the following system of equations: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solution of this system is:</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=45, </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  </m:t>
                          </m:r>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=130</m:t>
                      </m:r>
                    </m:oMath>
                  </m:oMathPara>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If we now change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22</m:t>
                        </m:r>
                      </m:sub>
                    </m:sSub>
                  </m:oMath>
                </a14:m>
                <a:r>
                  <a:rPr lang="en-US" dirty="0">
                    <a:latin typeface="Arial" charset="0"/>
                    <a:ea typeface="Arial" charset="0"/>
                    <a:cs typeface="Arial" charset="0"/>
                  </a:rPr>
                  <a:t> slightly to 3.84 then:</a:t>
                </a:r>
              </a:p>
              <a:p>
                <a:pPr marL="45720" indent="0">
                  <a:buNone/>
                </a:pPr>
                <a:endParaRPr lang="en-US" dirty="0">
                  <a:latin typeface="Arial" charset="0"/>
                  <a:ea typeface="Arial" charset="0"/>
                  <a:cs typeface="Arial" charset="0"/>
                </a:endParaRPr>
              </a:p>
              <a:p>
                <a:pPr marL="45720" indent="0">
                  <a:buNone/>
                </a:pPr>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=110,  </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=325</m:t>
                    </m:r>
                  </m:oMath>
                </a14:m>
                <a:r>
                  <a:rPr lang="en-US" dirty="0">
                    <a:latin typeface="Arial" charset="0"/>
                    <a:ea typeface="Arial" charset="0"/>
                    <a:cs typeface="Arial" charset="0"/>
                  </a:rPr>
                  <a:t> </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It is clear that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m:t>
                    </m:r>
                    <m:d>
                      <m:dPr>
                        <m:ctrlPr>
                          <a:rPr lang="uk-UA" b="0" i="1" smtClean="0">
                            <a:latin typeface="Cambria Math" panose="02040503050406030204" pitchFamily="18" charset="0"/>
                            <a:ea typeface="Arial" charset="0"/>
                            <a:cs typeface="Arial" charset="0"/>
                          </a:rPr>
                        </m:ctrlPr>
                      </m:dPr>
                      <m:e>
                        <m:m>
                          <m:mPr>
                            <m:mcs>
                              <m:mc>
                                <m:mcPr>
                                  <m:count m:val="2"/>
                                  <m:mcJc m:val="center"/>
                                </m:mcPr>
                              </m:mc>
                            </m:mcs>
                            <m:ctrlPr>
                              <a:rPr lang="uk-UA" b="0" i="1" smtClean="0">
                                <a:latin typeface="Cambria Math" panose="02040503050406030204" pitchFamily="18" charset="0"/>
                                <a:ea typeface="Arial" charset="0"/>
                                <a:cs typeface="Arial" charset="0"/>
                              </a:rPr>
                            </m:ctrlPr>
                          </m:mPr>
                          <m:mr>
                            <m:e>
                              <m:r>
                                <m:rPr>
                                  <m:brk m:alnAt="7"/>
                                </m:rPr>
                                <a:rPr lang="en-GB" b="0" i="1" smtClean="0">
                                  <a:latin typeface="Cambria Math" charset="0"/>
                                  <a:ea typeface="Arial" charset="0"/>
                                  <a:cs typeface="Arial" charset="0"/>
                                </a:rPr>
                                <m:t>6</m:t>
                              </m:r>
                            </m:e>
                            <m:e>
                              <m:r>
                                <a:rPr lang="en-GB" b="0" i="1" smtClean="0">
                                  <a:latin typeface="Cambria Math" charset="0"/>
                                  <a:ea typeface="Arial" charset="0"/>
                                  <a:cs typeface="Arial" charset="0"/>
                                </a:rPr>
                                <m:t>2</m:t>
                              </m:r>
                            </m:e>
                          </m:mr>
                          <m:mr>
                            <m:e>
                              <m:r>
                                <a:rPr lang="en-GB" b="0" i="1" smtClean="0">
                                  <a:latin typeface="Cambria Math" charset="0"/>
                                  <a:ea typeface="Arial" charset="0"/>
                                  <a:cs typeface="Arial" charset="0"/>
                                </a:rPr>
                                <m:t>11.5</m:t>
                              </m:r>
                            </m:e>
                            <m:e>
                              <m:r>
                                <a:rPr lang="en-GB" b="0" i="1" smtClean="0">
                                  <a:latin typeface="Cambria Math" charset="0"/>
                                  <a:ea typeface="Arial" charset="0"/>
                                  <a:cs typeface="Arial" charset="0"/>
                                </a:rPr>
                                <m:t>3.85</m:t>
                              </m:r>
                            </m:e>
                          </m:mr>
                        </m:m>
                      </m:e>
                    </m:d>
                  </m:oMath>
                </a14:m>
                <a:r>
                  <a:rPr lang="en-US" dirty="0">
                    <a:latin typeface="Arial" charset="0"/>
                    <a:ea typeface="Arial" charset="0"/>
                    <a:cs typeface="Arial" charset="0"/>
                  </a:rPr>
                  <a:t> is ill-conditioned. In fact it has a condition </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number greater that ~1500 regardless of what norm is used.</a:t>
                </a: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a:stretch>
              </a:blipFill>
            </p:spPr>
            <p:txBody>
              <a:bodyPr/>
              <a:lstStyle/>
              <a:p>
                <a:r>
                  <a:rPr lang="en-US">
                    <a:noFill/>
                  </a:rPr>
                  <a:t> </a:t>
                </a:r>
              </a:p>
            </p:txBody>
          </p:sp>
        </mc:Fallback>
      </mc:AlternateContent>
      <p:pic>
        <p:nvPicPr>
          <p:cNvPr id="4" name="Picture 2" descr="\\172.16.3.215\data4\Graphics\Powerpoint\WILEY WORK\GILAT\Final Files\ch04\gilat_3e_eq_04_87.jpg"/>
          <p:cNvPicPr>
            <a:picLocks noChangeAspect="1" noChangeArrowheads="1"/>
          </p:cNvPicPr>
          <p:nvPr/>
        </p:nvPicPr>
        <p:blipFill>
          <a:blip r:embed="rId4"/>
          <a:stretch>
            <a:fillRect/>
          </a:stretch>
        </p:blipFill>
        <p:spPr bwMode="auto">
          <a:xfrm>
            <a:off x="684106" y="1652377"/>
            <a:ext cx="4200313" cy="540040"/>
          </a:xfrm>
          <a:prstGeom prst="rect">
            <a:avLst/>
          </a:prstGeom>
          <a:noFill/>
        </p:spPr>
      </p:pic>
    </p:spTree>
    <p:extLst>
      <p:ext uri="{BB962C8B-B14F-4D97-AF65-F5344CB8AC3E}">
        <p14:creationId xmlns:p14="http://schemas.microsoft.com/office/powerpoint/2010/main" val="1955194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081" t="58074" r="6126" b="10222"/>
          <a:stretch/>
        </p:blipFill>
        <p:spPr>
          <a:xfrm>
            <a:off x="94827" y="1158240"/>
            <a:ext cx="4375573" cy="217424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029" t="8691" r="12548" b="9234"/>
          <a:stretch/>
        </p:blipFill>
        <p:spPr>
          <a:xfrm>
            <a:off x="4632961" y="1158240"/>
            <a:ext cx="4355253" cy="5628641"/>
          </a:xfrm>
          <a:prstGeom prst="rect">
            <a:avLst/>
          </a:prstGeom>
        </p:spPr>
      </p:pic>
    </p:spTree>
    <p:extLst>
      <p:ext uri="{BB962C8B-B14F-4D97-AF65-F5344CB8AC3E}">
        <p14:creationId xmlns:p14="http://schemas.microsoft.com/office/powerpoint/2010/main" val="86368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dirty="0">
              <a:latin typeface="Arial" charset="0"/>
              <a:ea typeface="Arial" charset="0"/>
              <a:cs typeface="Arial" charset="0"/>
            </a:endParaRPr>
          </a:p>
          <a:p>
            <a:pPr marL="45720" indent="0">
              <a:buNone/>
            </a:pPr>
            <a:r>
              <a:rPr lang="en-US" dirty="0"/>
              <a:t>In direct methods the initial system of equations is manipulated to an equivalent system of equations that can be easily solved. Three systems of linear equations that can be easily solved are the upper triangular, lower triangular and diagonal forms.</a:t>
            </a:r>
          </a:p>
          <a:p>
            <a:pPr marL="45720" indent="0">
              <a:buNone/>
            </a:pPr>
            <a:endParaRPr lang="en-US" dirty="0"/>
          </a:p>
          <a:p>
            <a:pPr marL="45720" indent="0">
              <a:buNone/>
            </a:pPr>
            <a:r>
              <a:rPr lang="en-US" dirty="0"/>
              <a:t>The upper triangular form is this:</a:t>
            </a:r>
          </a:p>
          <a:p>
            <a:pPr marL="45720" indent="0">
              <a:buNone/>
            </a:pPr>
            <a:endParaRPr lang="en-US" dirty="0"/>
          </a:p>
          <a:p>
            <a:pPr marL="45720" indent="0">
              <a:buNone/>
            </a:pPr>
            <a:endParaRPr lang="en-US" dirty="0"/>
          </a:p>
        </p:txBody>
      </p:sp>
      <p:pic>
        <p:nvPicPr>
          <p:cNvPr id="4" name="Picture 2" descr="Z:\Newmedia\Wiley\jira\bcs1095\Gilat3e\Work\Missing Images\gilat_3e_fig_04_04.jpg"/>
          <p:cNvPicPr>
            <a:picLocks noChangeAspect="1" noChangeArrowheads="1"/>
          </p:cNvPicPr>
          <p:nvPr/>
        </p:nvPicPr>
        <p:blipFill>
          <a:blip r:embed="rId3"/>
          <a:srcRect/>
          <a:stretch>
            <a:fillRect/>
          </a:stretch>
        </p:blipFill>
        <p:spPr bwMode="auto">
          <a:xfrm>
            <a:off x="2270899" y="3894138"/>
            <a:ext cx="4299234" cy="2499889"/>
          </a:xfrm>
          <a:prstGeom prst="rect">
            <a:avLst/>
          </a:prstGeom>
          <a:noFill/>
        </p:spPr>
      </p:pic>
    </p:spTree>
    <p:extLst>
      <p:ext uri="{BB962C8B-B14F-4D97-AF65-F5344CB8AC3E}">
        <p14:creationId xmlns:p14="http://schemas.microsoft.com/office/powerpoint/2010/main" val="1423318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Condition Number of a Matrix:</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958" t="8691" r="6373" b="42519"/>
          <a:stretch/>
        </p:blipFill>
        <p:spPr>
          <a:xfrm>
            <a:off x="2160693" y="1571413"/>
            <a:ext cx="4368800" cy="3346028"/>
          </a:xfrm>
          <a:prstGeom prst="rect">
            <a:avLst/>
          </a:prstGeom>
        </p:spPr>
      </p:pic>
    </p:spTree>
    <p:extLst>
      <p:ext uri="{BB962C8B-B14F-4D97-AF65-F5344CB8AC3E}">
        <p14:creationId xmlns:p14="http://schemas.microsoft.com/office/powerpoint/2010/main" val="533047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fontScale="47500" lnSpcReduction="20000"/>
          </a:bodyPr>
          <a:lstStyle/>
          <a:p>
            <a:pPr marL="45720" indent="0">
              <a:buNone/>
            </a:pPr>
            <a:endParaRPr lang="en-US" b="1" i="1" dirty="0">
              <a:latin typeface="Arial" charset="0"/>
              <a:ea typeface="Arial" charset="0"/>
              <a:cs typeface="Arial" charset="0"/>
            </a:endParaRPr>
          </a:p>
          <a:p>
            <a:pPr marL="45720" indent="0">
              <a:buNone/>
            </a:pPr>
            <a:r>
              <a:rPr lang="en-US" sz="4200" b="1" i="1" dirty="0">
                <a:latin typeface="Arial" charset="0"/>
                <a:ea typeface="Arial" charset="0"/>
                <a:cs typeface="Arial" charset="0"/>
              </a:rPr>
              <a:t>Recommended Problems:</a:t>
            </a:r>
          </a:p>
          <a:p>
            <a:pPr marL="45720" indent="0">
              <a:buNone/>
            </a:pPr>
            <a:endParaRPr lang="en-US" sz="4200" b="1" i="1"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solved by hand (do at least 2):</a:t>
            </a:r>
          </a:p>
          <a:p>
            <a:pPr marL="45720" indent="0">
              <a:buNone/>
            </a:pPr>
            <a:r>
              <a:rPr lang="en-US" sz="4200" dirty="0">
                <a:latin typeface="Arial" charset="0"/>
                <a:ea typeface="Arial" charset="0"/>
                <a:cs typeface="Arial" charset="0"/>
              </a:rPr>
              <a:t>4.2, 4.13, 4.19</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programmed in MATLAB:</a:t>
            </a:r>
          </a:p>
          <a:p>
            <a:pPr marL="45720" indent="0">
              <a:buNone/>
            </a:pPr>
            <a:r>
              <a:rPr lang="en-US" sz="4200" dirty="0">
                <a:latin typeface="Arial" charset="0"/>
                <a:ea typeface="Arial" charset="0"/>
                <a:cs typeface="Arial" charset="0"/>
              </a:rPr>
              <a:t>4.25</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in math, science and engineering:</a:t>
            </a:r>
          </a:p>
          <a:p>
            <a:pPr marL="45720" indent="0">
              <a:buNone/>
            </a:pPr>
            <a:r>
              <a:rPr lang="en-US" sz="4200" dirty="0">
                <a:latin typeface="Arial" charset="0"/>
                <a:ea typeface="Arial" charset="0"/>
                <a:cs typeface="Arial" charset="0"/>
              </a:rPr>
              <a:t>4.34</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You should pick out problems that you find interesting/challenging and do these too.</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spTree>
    <p:extLst>
      <p:ext uri="{BB962C8B-B14F-4D97-AF65-F5344CB8AC3E}">
        <p14:creationId xmlns:p14="http://schemas.microsoft.com/office/powerpoint/2010/main" val="157185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This equation is easily solved by back substitution. We start with the last equation and 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𝑛</m:t>
                        </m:r>
                      </m:sub>
                    </m:sSub>
                  </m:oMath>
                </a14:m>
                <a:r>
                  <a:rPr lang="en-US" dirty="0">
                    <a:latin typeface="Arial" charset="0"/>
                    <a:ea typeface="Arial" charset="0"/>
                    <a:cs typeface="Arial" charset="0"/>
                  </a:rPr>
                  <a:t>. Knowing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𝑛</m:t>
                        </m:r>
                      </m:sub>
                    </m:sSub>
                  </m:oMath>
                </a14:m>
                <a:r>
                  <a:rPr lang="en-US" dirty="0">
                    <a:latin typeface="Arial" charset="0"/>
                    <a:ea typeface="Arial" charset="0"/>
                    <a:cs typeface="Arial" charset="0"/>
                  </a:rPr>
                  <a:t> we can then 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𝑛</m:t>
                        </m:r>
                        <m:r>
                          <a:rPr lang="en-GB" b="0" i="1" smtClean="0">
                            <a:latin typeface="Cambria Math" charset="0"/>
                            <a:ea typeface="Arial" charset="0"/>
                            <a:cs typeface="Arial" charset="0"/>
                          </a:rPr>
                          <m:t>−1</m:t>
                        </m:r>
                      </m:sub>
                    </m:sSub>
                  </m:oMath>
                </a14:m>
                <a:r>
                  <a:rPr lang="en-US" dirty="0">
                    <a:latin typeface="Arial" charset="0"/>
                    <a:ea typeface="Arial" charset="0"/>
                    <a:cs typeface="Arial" charset="0"/>
                  </a:rPr>
                  <a:t> using the second last equation and so 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general form for the solution using back substitution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291"/>
                </a:stretch>
              </a:blipFill>
            </p:spPr>
            <p:txBody>
              <a:bodyPr/>
              <a:lstStyle/>
              <a:p>
                <a:r>
                  <a:rPr lang="en-US">
                    <a:noFill/>
                  </a:rPr>
                  <a:t> </a:t>
                </a:r>
              </a:p>
            </p:txBody>
          </p:sp>
        </mc:Fallback>
      </mc:AlternateContent>
      <p:pic>
        <p:nvPicPr>
          <p:cNvPr id="4" name="Picture 2" descr="\\172.16.3.215\data4\Graphics\Powerpoint\WILEY WORK\GILAT\Final Files\ch04\gilat_3e_eq_04_04.jpg"/>
          <p:cNvPicPr>
            <a:picLocks noChangeAspect="1" noChangeArrowheads="1"/>
          </p:cNvPicPr>
          <p:nvPr/>
        </p:nvPicPr>
        <p:blipFill>
          <a:blip r:embed="rId4"/>
          <a:stretch>
            <a:fillRect/>
          </a:stretch>
        </p:blipFill>
        <p:spPr bwMode="auto">
          <a:xfrm>
            <a:off x="717832" y="2606792"/>
            <a:ext cx="4820389" cy="1570070"/>
          </a:xfrm>
          <a:prstGeom prst="rect">
            <a:avLst/>
          </a:prstGeom>
          <a:noFill/>
        </p:spPr>
      </p:pic>
      <p:pic>
        <p:nvPicPr>
          <p:cNvPr id="5" name="Picture 2" descr="\\172.16.3.215\data4\Graphics\Powerpoint\WILEY WORK\GILAT\Final Files\ch04\gilat_3e_eq_04_05.jpg"/>
          <p:cNvPicPr>
            <a:picLocks noChangeAspect="1" noChangeArrowheads="1"/>
          </p:cNvPicPr>
          <p:nvPr/>
        </p:nvPicPr>
        <p:blipFill>
          <a:blip r:embed="rId5"/>
          <a:stretch>
            <a:fillRect/>
          </a:stretch>
        </p:blipFill>
        <p:spPr bwMode="auto">
          <a:xfrm>
            <a:off x="717832" y="5162445"/>
            <a:ext cx="5274121" cy="1386340"/>
          </a:xfrm>
          <a:prstGeom prst="rect">
            <a:avLst/>
          </a:prstGeom>
          <a:noFill/>
        </p:spPr>
      </p:pic>
    </p:spTree>
    <p:extLst>
      <p:ext uri="{BB962C8B-B14F-4D97-AF65-F5344CB8AC3E}">
        <p14:creationId xmlns:p14="http://schemas.microsoft.com/office/powerpoint/2010/main" val="1952062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Likewise a lower triangular form can be solved using forward substitution: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Z:\Newmedia\Wiley\jira\bcs1095\Gilat3e\Work\Missing Images\gilat_3e_fig_04_05.jpg"/>
          <p:cNvPicPr>
            <a:picLocks noChangeAspect="1" noChangeArrowheads="1"/>
          </p:cNvPicPr>
          <p:nvPr/>
        </p:nvPicPr>
        <p:blipFill>
          <a:blip r:embed="rId3"/>
          <a:srcRect/>
          <a:stretch>
            <a:fillRect/>
          </a:stretch>
        </p:blipFill>
        <p:spPr bwMode="auto">
          <a:xfrm>
            <a:off x="650240" y="2280204"/>
            <a:ext cx="3271520" cy="1822582"/>
          </a:xfrm>
          <a:prstGeom prst="rect">
            <a:avLst/>
          </a:prstGeom>
          <a:noFill/>
        </p:spPr>
      </p:pic>
      <p:pic>
        <p:nvPicPr>
          <p:cNvPr id="5" name="Picture 2" descr="\\172.16.3.215\data4\Graphics\Powerpoint\WILEY WORK\GILAT\Final Files\ch04\gilat_3e_eq_04_06.jpg"/>
          <p:cNvPicPr>
            <a:picLocks noChangeAspect="1" noChangeArrowheads="1"/>
          </p:cNvPicPr>
          <p:nvPr/>
        </p:nvPicPr>
        <p:blipFill>
          <a:blip r:embed="rId4"/>
          <a:stretch>
            <a:fillRect/>
          </a:stretch>
        </p:blipFill>
        <p:spPr bwMode="auto">
          <a:xfrm>
            <a:off x="650240" y="4509705"/>
            <a:ext cx="5680415" cy="1687895"/>
          </a:xfrm>
          <a:prstGeom prst="rect">
            <a:avLst/>
          </a:prstGeom>
          <a:noFill/>
        </p:spPr>
      </p:pic>
    </p:spTree>
    <p:extLst>
      <p:ext uri="{BB962C8B-B14F-4D97-AF65-F5344CB8AC3E}">
        <p14:creationId xmlns:p14="http://schemas.microsoft.com/office/powerpoint/2010/main" val="1698495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solve by first solving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in the first equation and substituting into the second which allows to 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and so on.</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general formula (for forward substitution)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08.jpg"/>
          <p:cNvPicPr>
            <a:picLocks noChangeAspect="1" noChangeArrowheads="1"/>
          </p:cNvPicPr>
          <p:nvPr/>
        </p:nvPicPr>
        <p:blipFill>
          <a:blip r:embed="rId4"/>
          <a:stretch>
            <a:fillRect/>
          </a:stretch>
        </p:blipFill>
        <p:spPr bwMode="auto">
          <a:xfrm>
            <a:off x="717973" y="3679296"/>
            <a:ext cx="6052146" cy="1694601"/>
          </a:xfrm>
          <a:prstGeom prst="rect">
            <a:avLst/>
          </a:prstGeom>
          <a:noFill/>
        </p:spPr>
      </p:pic>
    </p:spTree>
    <p:extLst>
      <p:ext uri="{BB962C8B-B14F-4D97-AF65-F5344CB8AC3E}">
        <p14:creationId xmlns:p14="http://schemas.microsoft.com/office/powerpoint/2010/main" val="106371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85000" lnSpcReduction="2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diagonal form is thus: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(there’s a mistake here – spot it!)</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diagonal form is easily solved. Simply:</a:t>
                </a:r>
              </a:p>
              <a:p>
                <a:pPr marL="45720" indent="0">
                  <a:buNone/>
                </a:pPr>
                <a:endParaRPr lang="en-US"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𝑖</m:t>
                          </m:r>
                        </m:sub>
                      </m:sSub>
                      <m:r>
                        <a:rPr lang="en-GB" i="1">
                          <a:latin typeface="Cambria Math" charset="0"/>
                          <a:ea typeface="Arial" charset="0"/>
                          <a:cs typeface="Arial" charset="0"/>
                        </a:rPr>
                        <m:t>=</m:t>
                      </m:r>
                      <m:f>
                        <m:fPr>
                          <m:ctrlPr>
                            <a:rPr lang="bg-BG" i="1">
                              <a:latin typeface="Cambria Math" panose="02040503050406030204" pitchFamily="18" charset="0"/>
                              <a:ea typeface="Arial" charset="0"/>
                              <a:cs typeface="Arial" charset="0"/>
                            </a:rPr>
                          </m:ctrlPr>
                        </m:fPr>
                        <m:num>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𝑏</m:t>
                              </m:r>
                            </m:e>
                            <m:sub>
                              <m:r>
                                <a:rPr lang="en-GB" i="1">
                                  <a:latin typeface="Cambria Math" charset="0"/>
                                  <a:ea typeface="Arial" charset="0"/>
                                  <a:cs typeface="Arial" charset="0"/>
                                </a:rPr>
                                <m:t>𝑖</m:t>
                              </m:r>
                            </m:sub>
                          </m:sSub>
                        </m:num>
                        <m:den>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i="1">
                                  <a:latin typeface="Cambria Math" charset="0"/>
                                  <a:ea typeface="Arial" charset="0"/>
                                  <a:cs typeface="Arial" charset="0"/>
                                </a:rPr>
                                <m:t>𝑖𝑖</m:t>
                              </m:r>
                            </m:sub>
                          </m:sSub>
                        </m:den>
                      </m:f>
                      <m:r>
                        <a:rPr lang="en-GB" b="0" i="1" smtClean="0">
                          <a:latin typeface="Cambria Math" charset="0"/>
                          <a:ea typeface="Arial" charset="0"/>
                          <a:cs typeface="Arial" charset="0"/>
                        </a:rPr>
                        <m:t>   </m:t>
                      </m:r>
                      <m:r>
                        <a:rPr lang="bg-BG" i="1">
                          <a:latin typeface="Cambria Math" charset="0"/>
                          <a:ea typeface="Cambria Math" charset="0"/>
                          <a:cs typeface="Cambria Math" charset="0"/>
                        </a:rPr>
                        <m:t>∀</m:t>
                      </m:r>
                      <m:r>
                        <a:rPr lang="en-GB" i="1">
                          <a:latin typeface="Cambria Math" charset="0"/>
                          <a:ea typeface="Cambria Math" charset="0"/>
                          <a:cs typeface="Cambria Math" charset="0"/>
                        </a:rPr>
                        <m:t>𝑖</m:t>
                      </m:r>
                    </m:oMath>
                  </m:oMathPara>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145" r="-145"/>
                </a:stretch>
              </a:blipFill>
            </p:spPr>
            <p:txBody>
              <a:bodyPr/>
              <a:lstStyle/>
              <a:p>
                <a:r>
                  <a:rPr lang="en-US">
                    <a:noFill/>
                  </a:rPr>
                  <a:t> </a:t>
                </a:r>
              </a:p>
            </p:txBody>
          </p:sp>
        </mc:Fallback>
      </mc:AlternateContent>
      <p:pic>
        <p:nvPicPr>
          <p:cNvPr id="4" name="Picture 2" descr="Z:\Newmedia\Wiley\jira\bcs1095\Gilat3e\Work\Missing Images\gilat_3e_fig_04_06.jpg"/>
          <p:cNvPicPr>
            <a:picLocks noChangeAspect="1" noChangeArrowheads="1"/>
          </p:cNvPicPr>
          <p:nvPr/>
        </p:nvPicPr>
        <p:blipFill>
          <a:blip r:embed="rId4"/>
          <a:srcRect/>
          <a:stretch>
            <a:fillRect/>
          </a:stretch>
        </p:blipFill>
        <p:spPr bwMode="auto">
          <a:xfrm>
            <a:off x="673966" y="1428435"/>
            <a:ext cx="2814337" cy="1533856"/>
          </a:xfrm>
          <a:prstGeom prst="rect">
            <a:avLst/>
          </a:prstGeom>
          <a:noFill/>
        </p:spPr>
      </p:pic>
      <p:pic>
        <p:nvPicPr>
          <p:cNvPr id="5" name="Picture 2" descr="\\172.16.3.215\data4\Graphics\Powerpoint\WILEY WORK\GILAT\Final Files\ch04\gilat_3e_eq_04_09.jpg"/>
          <p:cNvPicPr>
            <a:picLocks noChangeAspect="1" noChangeArrowheads="1"/>
          </p:cNvPicPr>
          <p:nvPr/>
        </p:nvPicPr>
        <p:blipFill>
          <a:blip r:embed="rId5"/>
          <a:stretch>
            <a:fillRect/>
          </a:stretch>
        </p:blipFill>
        <p:spPr bwMode="auto">
          <a:xfrm>
            <a:off x="673966" y="3463172"/>
            <a:ext cx="4465333" cy="1361926"/>
          </a:xfrm>
          <a:prstGeom prst="rect">
            <a:avLst/>
          </a:prstGeom>
          <a:noFill/>
        </p:spPr>
      </p:pic>
    </p:spTree>
    <p:extLst>
      <p:ext uri="{BB962C8B-B14F-4D97-AF65-F5344CB8AC3E}">
        <p14:creationId xmlns:p14="http://schemas.microsoft.com/office/powerpoint/2010/main" val="228473152"/>
      </p:ext>
    </p:extLst>
  </p:cSld>
  <p:clrMapOvr>
    <a:masterClrMapping/>
  </p:clrMapOvr>
</p:sld>
</file>

<file path=ppt/theme/theme1.xml><?xml version="1.0" encoding="utf-8"?>
<a:theme xmlns:a="http://schemas.openxmlformats.org/drawingml/2006/main" name="Slipstream">
  <a:themeElements>
    <a:clrScheme name="Custom 4">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14534</TotalTime>
  <Words>1301</Words>
  <Application>Microsoft Macintosh PowerPoint</Application>
  <PresentationFormat>On-screen Show (4:3)</PresentationFormat>
  <Paragraphs>494</Paragraphs>
  <Slides>51</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 Math</vt:lpstr>
      <vt:lpstr>Georgia</vt:lpstr>
      <vt:lpstr>Trebuchet MS</vt:lpstr>
      <vt:lpstr>Slipstream</vt:lpstr>
      <vt:lpstr>Chapter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293</cp:revision>
  <cp:lastPrinted>2016-01-27T14:38:04Z</cp:lastPrinted>
  <dcterms:created xsi:type="dcterms:W3CDTF">2016-01-06T15:48:15Z</dcterms:created>
  <dcterms:modified xsi:type="dcterms:W3CDTF">2018-04-06T12:33:24Z</dcterms:modified>
</cp:coreProperties>
</file>